
<file path=[Content_Types].xml><?xml version="1.0" encoding="utf-8"?>
<Types xmlns="http://schemas.openxmlformats.org/package/2006/content-types">
  <Default Extension="fna&amp;_nc_gid=vO_GT0SB-sb8qVqZ0QOUCw&amp;oh=00_AfqYyNMZmXVezi9GhOzyLiOGyelihIF_RaUcqA4so9lFEw&amp;oe=69704E41" ContentType="image/jpeg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1"/>
  </p:notesMasterIdLst>
  <p:sldIdLst>
    <p:sldId id="256" r:id="rId2"/>
    <p:sldId id="261" r:id="rId3"/>
    <p:sldId id="637" r:id="rId4"/>
    <p:sldId id="622" r:id="rId5"/>
    <p:sldId id="647" r:id="rId6"/>
    <p:sldId id="651" r:id="rId7"/>
    <p:sldId id="652" r:id="rId8"/>
    <p:sldId id="648" r:id="rId9"/>
    <p:sldId id="649" r:id="rId10"/>
    <p:sldId id="650" r:id="rId11"/>
    <p:sldId id="638" r:id="rId12"/>
    <p:sldId id="653" r:id="rId13"/>
    <p:sldId id="641" r:id="rId14"/>
    <p:sldId id="639" r:id="rId15"/>
    <p:sldId id="678" r:id="rId16"/>
    <p:sldId id="656" r:id="rId17"/>
    <p:sldId id="657" r:id="rId18"/>
    <p:sldId id="655" r:id="rId19"/>
    <p:sldId id="677" r:id="rId20"/>
    <p:sldId id="654" r:id="rId21"/>
    <p:sldId id="663" r:id="rId22"/>
    <p:sldId id="668" r:id="rId23"/>
    <p:sldId id="669" r:id="rId24"/>
    <p:sldId id="670" r:id="rId25"/>
    <p:sldId id="673" r:id="rId26"/>
    <p:sldId id="665" r:id="rId27"/>
    <p:sldId id="666" r:id="rId28"/>
    <p:sldId id="674" r:id="rId29"/>
    <p:sldId id="682" r:id="rId30"/>
    <p:sldId id="679" r:id="rId31"/>
    <p:sldId id="680" r:id="rId32"/>
    <p:sldId id="664" r:id="rId33"/>
    <p:sldId id="671" r:id="rId34"/>
    <p:sldId id="672" r:id="rId35"/>
    <p:sldId id="681" r:id="rId36"/>
    <p:sldId id="659" r:id="rId37"/>
    <p:sldId id="643" r:id="rId38"/>
    <p:sldId id="644" r:id="rId39"/>
    <p:sldId id="684" r:id="rId40"/>
    <p:sldId id="686" r:id="rId41"/>
    <p:sldId id="685" r:id="rId42"/>
    <p:sldId id="683" r:id="rId43"/>
    <p:sldId id="645" r:id="rId44"/>
    <p:sldId id="687" r:id="rId45"/>
    <p:sldId id="688" r:id="rId46"/>
    <p:sldId id="689" r:id="rId47"/>
    <p:sldId id="646" r:id="rId48"/>
    <p:sldId id="640" r:id="rId49"/>
    <p:sldId id="698" r:id="rId50"/>
    <p:sldId id="690" r:id="rId51"/>
    <p:sldId id="691" r:id="rId52"/>
    <p:sldId id="692" r:id="rId53"/>
    <p:sldId id="693" r:id="rId54"/>
    <p:sldId id="694" r:id="rId55"/>
    <p:sldId id="695" r:id="rId56"/>
    <p:sldId id="696" r:id="rId57"/>
    <p:sldId id="697" r:id="rId58"/>
    <p:sldId id="323" r:id="rId59"/>
    <p:sldId id="621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DFE5"/>
    <a:srgbClr val="B2B3AD"/>
    <a:srgbClr val="E3E1B7"/>
    <a:srgbClr val="F0EFD9"/>
    <a:srgbClr val="EBEBD1"/>
    <a:srgbClr val="E2E4D4"/>
    <a:srgbClr val="FBF9D9"/>
    <a:srgbClr val="EFFDFF"/>
    <a:srgbClr val="D4F9FE"/>
    <a:srgbClr val="9697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05" autoAdjust="0"/>
    <p:restoredTop sz="96649" autoAdjust="0"/>
  </p:normalViewPr>
  <p:slideViewPr>
    <p:cSldViewPr snapToGrid="0">
      <p:cViewPr varScale="1">
        <p:scale>
          <a:sx n="74" d="100"/>
          <a:sy n="74" d="100"/>
        </p:scale>
        <p:origin x="58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67043-1ED9-4280-B30D-13F4B4DE3247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C4BD96-1AF7-4450-99A7-A00EE4A95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21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54689AE-CB4D-5E97-1D4C-63AB686A07C3}"/>
              </a:ext>
            </a:extLst>
          </p:cNvPr>
          <p:cNvSpPr/>
          <p:nvPr userDrawn="1"/>
        </p:nvSpPr>
        <p:spPr>
          <a:xfrm>
            <a:off x="0" y="-42532"/>
            <a:ext cx="12192000" cy="6900532"/>
          </a:xfrm>
          <a:prstGeom prst="rect">
            <a:avLst/>
          </a:prstGeom>
          <a:solidFill>
            <a:srgbClr val="E3E1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873A6-FC85-F129-0FF3-6D9468FF2A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8368" y="2469578"/>
            <a:ext cx="11073384" cy="1073839"/>
          </a:xfrm>
        </p:spPr>
        <p:txBody>
          <a:bodyPr anchor="b"/>
          <a:lstStyle>
            <a:lvl1pPr algn="ctr">
              <a:defRPr sz="6000" b="1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CS302 – 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86E857-2B66-8433-D469-E0F15F2104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6515" y="4178110"/>
            <a:ext cx="1025956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AA29F4-108E-4774-317D-15F8F3E82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984" y="351116"/>
            <a:ext cx="1722032" cy="172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66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28D9B-387D-38BF-CFF6-74C54DBC1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EFC8C8-5343-9FD0-1205-5ED3586DAE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401AF-A25D-1B2E-85CC-A8223D7F0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038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6F6999-1A20-3F30-1A01-EF7DEE430D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51003C-3203-B1B0-D7FA-247447BB07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57813-20CF-6AD1-51DD-95ACB0B13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064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EF40D-520F-F4CA-0576-5338E0573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077" y="118517"/>
            <a:ext cx="11825846" cy="689708"/>
          </a:xfrm>
          <a:custGeom>
            <a:avLst/>
            <a:gdLst>
              <a:gd name="csX0" fmla="*/ 0 w 11825846"/>
              <a:gd name="csY0" fmla="*/ 0 h 689708"/>
              <a:gd name="csX1" fmla="*/ 709551 w 11825846"/>
              <a:gd name="csY1" fmla="*/ 0 h 689708"/>
              <a:gd name="csX2" fmla="*/ 1300843 w 11825846"/>
              <a:gd name="csY2" fmla="*/ 0 h 689708"/>
              <a:gd name="csX3" fmla="*/ 1655618 w 11825846"/>
              <a:gd name="csY3" fmla="*/ 0 h 689708"/>
              <a:gd name="csX4" fmla="*/ 2128652 w 11825846"/>
              <a:gd name="csY4" fmla="*/ 0 h 689708"/>
              <a:gd name="csX5" fmla="*/ 2601686 w 11825846"/>
              <a:gd name="csY5" fmla="*/ 0 h 689708"/>
              <a:gd name="csX6" fmla="*/ 2838203 w 11825846"/>
              <a:gd name="csY6" fmla="*/ 0 h 689708"/>
              <a:gd name="csX7" fmla="*/ 3666012 w 11825846"/>
              <a:gd name="csY7" fmla="*/ 0 h 689708"/>
              <a:gd name="csX8" fmla="*/ 4020788 w 11825846"/>
              <a:gd name="csY8" fmla="*/ 0 h 689708"/>
              <a:gd name="csX9" fmla="*/ 4848597 w 11825846"/>
              <a:gd name="csY9" fmla="*/ 0 h 689708"/>
              <a:gd name="csX10" fmla="*/ 5439889 w 11825846"/>
              <a:gd name="csY10" fmla="*/ 0 h 689708"/>
              <a:gd name="csX11" fmla="*/ 6031181 w 11825846"/>
              <a:gd name="csY11" fmla="*/ 0 h 689708"/>
              <a:gd name="csX12" fmla="*/ 6504215 w 11825846"/>
              <a:gd name="csY12" fmla="*/ 0 h 689708"/>
              <a:gd name="csX13" fmla="*/ 7213766 w 11825846"/>
              <a:gd name="csY13" fmla="*/ 0 h 689708"/>
              <a:gd name="csX14" fmla="*/ 7450283 w 11825846"/>
              <a:gd name="csY14" fmla="*/ 0 h 689708"/>
              <a:gd name="csX15" fmla="*/ 8159834 w 11825846"/>
              <a:gd name="csY15" fmla="*/ 0 h 689708"/>
              <a:gd name="csX16" fmla="*/ 8751126 w 11825846"/>
              <a:gd name="csY16" fmla="*/ 0 h 689708"/>
              <a:gd name="csX17" fmla="*/ 9460677 w 11825846"/>
              <a:gd name="csY17" fmla="*/ 0 h 689708"/>
              <a:gd name="csX18" fmla="*/ 10051969 w 11825846"/>
              <a:gd name="csY18" fmla="*/ 0 h 689708"/>
              <a:gd name="csX19" fmla="*/ 10288486 w 11825846"/>
              <a:gd name="csY19" fmla="*/ 0 h 689708"/>
              <a:gd name="csX20" fmla="*/ 11116295 w 11825846"/>
              <a:gd name="csY20" fmla="*/ 0 h 689708"/>
              <a:gd name="csX21" fmla="*/ 11825846 w 11825846"/>
              <a:gd name="csY21" fmla="*/ 0 h 689708"/>
              <a:gd name="csX22" fmla="*/ 11825846 w 11825846"/>
              <a:gd name="csY22" fmla="*/ 344854 h 689708"/>
              <a:gd name="csX23" fmla="*/ 11825846 w 11825846"/>
              <a:gd name="csY23" fmla="*/ 689708 h 689708"/>
              <a:gd name="csX24" fmla="*/ 11471071 w 11825846"/>
              <a:gd name="csY24" fmla="*/ 689708 h 689708"/>
              <a:gd name="csX25" fmla="*/ 10761520 w 11825846"/>
              <a:gd name="csY25" fmla="*/ 689708 h 689708"/>
              <a:gd name="csX26" fmla="*/ 10288486 w 11825846"/>
              <a:gd name="csY26" fmla="*/ 689708 h 689708"/>
              <a:gd name="csX27" fmla="*/ 9578935 w 11825846"/>
              <a:gd name="csY27" fmla="*/ 689708 h 689708"/>
              <a:gd name="csX28" fmla="*/ 8751126 w 11825846"/>
              <a:gd name="csY28" fmla="*/ 689708 h 689708"/>
              <a:gd name="csX29" fmla="*/ 8278092 w 11825846"/>
              <a:gd name="csY29" fmla="*/ 689708 h 689708"/>
              <a:gd name="csX30" fmla="*/ 7450283 w 11825846"/>
              <a:gd name="csY30" fmla="*/ 689708 h 689708"/>
              <a:gd name="csX31" fmla="*/ 7095508 w 11825846"/>
              <a:gd name="csY31" fmla="*/ 689708 h 689708"/>
              <a:gd name="csX32" fmla="*/ 6858991 w 11825846"/>
              <a:gd name="csY32" fmla="*/ 689708 h 689708"/>
              <a:gd name="csX33" fmla="*/ 6149440 w 11825846"/>
              <a:gd name="csY33" fmla="*/ 689708 h 689708"/>
              <a:gd name="csX34" fmla="*/ 5558148 w 11825846"/>
              <a:gd name="csY34" fmla="*/ 689708 h 689708"/>
              <a:gd name="csX35" fmla="*/ 4848597 w 11825846"/>
              <a:gd name="csY35" fmla="*/ 689708 h 689708"/>
              <a:gd name="csX36" fmla="*/ 4139046 w 11825846"/>
              <a:gd name="csY36" fmla="*/ 689708 h 689708"/>
              <a:gd name="csX37" fmla="*/ 3311237 w 11825846"/>
              <a:gd name="csY37" fmla="*/ 689708 h 689708"/>
              <a:gd name="csX38" fmla="*/ 2838203 w 11825846"/>
              <a:gd name="csY38" fmla="*/ 689708 h 689708"/>
              <a:gd name="csX39" fmla="*/ 2483428 w 11825846"/>
              <a:gd name="csY39" fmla="*/ 689708 h 689708"/>
              <a:gd name="csX40" fmla="*/ 1892135 w 11825846"/>
              <a:gd name="csY40" fmla="*/ 689708 h 689708"/>
              <a:gd name="csX41" fmla="*/ 1064326 w 11825846"/>
              <a:gd name="csY41" fmla="*/ 689708 h 689708"/>
              <a:gd name="csX42" fmla="*/ 0 w 11825846"/>
              <a:gd name="csY42" fmla="*/ 689708 h 689708"/>
              <a:gd name="csX43" fmla="*/ 0 w 11825846"/>
              <a:gd name="csY43" fmla="*/ 351751 h 689708"/>
              <a:gd name="csX44" fmla="*/ 0 w 11825846"/>
              <a:gd name="csY44" fmla="*/ 0 h 68970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</a:cxnLst>
            <a:rect l="l" t="t" r="r" b="b"/>
            <a:pathLst>
              <a:path w="11825846" h="689708" fill="none" extrusionOk="0">
                <a:moveTo>
                  <a:pt x="0" y="0"/>
                </a:moveTo>
                <a:cubicBezTo>
                  <a:pt x="200495" y="-42868"/>
                  <a:pt x="514406" y="69875"/>
                  <a:pt x="709551" y="0"/>
                </a:cubicBezTo>
                <a:cubicBezTo>
                  <a:pt x="904696" y="-69875"/>
                  <a:pt x="1095903" y="49130"/>
                  <a:pt x="1300843" y="0"/>
                </a:cubicBezTo>
                <a:cubicBezTo>
                  <a:pt x="1505783" y="-49130"/>
                  <a:pt x="1578382" y="33563"/>
                  <a:pt x="1655618" y="0"/>
                </a:cubicBezTo>
                <a:cubicBezTo>
                  <a:pt x="1732855" y="-33563"/>
                  <a:pt x="1912509" y="55181"/>
                  <a:pt x="2128652" y="0"/>
                </a:cubicBezTo>
                <a:cubicBezTo>
                  <a:pt x="2344795" y="-55181"/>
                  <a:pt x="2467108" y="36029"/>
                  <a:pt x="2601686" y="0"/>
                </a:cubicBezTo>
                <a:cubicBezTo>
                  <a:pt x="2736264" y="-36029"/>
                  <a:pt x="2774476" y="25459"/>
                  <a:pt x="2838203" y="0"/>
                </a:cubicBezTo>
                <a:cubicBezTo>
                  <a:pt x="2901930" y="-25459"/>
                  <a:pt x="3375047" y="6336"/>
                  <a:pt x="3666012" y="0"/>
                </a:cubicBezTo>
                <a:cubicBezTo>
                  <a:pt x="3956977" y="-6336"/>
                  <a:pt x="3940567" y="26898"/>
                  <a:pt x="4020788" y="0"/>
                </a:cubicBezTo>
                <a:cubicBezTo>
                  <a:pt x="4101009" y="-26898"/>
                  <a:pt x="4509607" y="66994"/>
                  <a:pt x="4848597" y="0"/>
                </a:cubicBezTo>
                <a:cubicBezTo>
                  <a:pt x="5187587" y="-66994"/>
                  <a:pt x="5175608" y="14039"/>
                  <a:pt x="5439889" y="0"/>
                </a:cubicBezTo>
                <a:cubicBezTo>
                  <a:pt x="5704170" y="-14039"/>
                  <a:pt x="5797513" y="51278"/>
                  <a:pt x="6031181" y="0"/>
                </a:cubicBezTo>
                <a:cubicBezTo>
                  <a:pt x="6264849" y="-51278"/>
                  <a:pt x="6353888" y="50354"/>
                  <a:pt x="6504215" y="0"/>
                </a:cubicBezTo>
                <a:cubicBezTo>
                  <a:pt x="6654542" y="-50354"/>
                  <a:pt x="7070256" y="9799"/>
                  <a:pt x="7213766" y="0"/>
                </a:cubicBezTo>
                <a:cubicBezTo>
                  <a:pt x="7357276" y="-9799"/>
                  <a:pt x="7353607" y="10398"/>
                  <a:pt x="7450283" y="0"/>
                </a:cubicBezTo>
                <a:cubicBezTo>
                  <a:pt x="7546959" y="-10398"/>
                  <a:pt x="7865070" y="27393"/>
                  <a:pt x="8159834" y="0"/>
                </a:cubicBezTo>
                <a:cubicBezTo>
                  <a:pt x="8454598" y="-27393"/>
                  <a:pt x="8476103" y="24021"/>
                  <a:pt x="8751126" y="0"/>
                </a:cubicBezTo>
                <a:cubicBezTo>
                  <a:pt x="9026149" y="-24021"/>
                  <a:pt x="9214916" y="17871"/>
                  <a:pt x="9460677" y="0"/>
                </a:cubicBezTo>
                <a:cubicBezTo>
                  <a:pt x="9706438" y="-17871"/>
                  <a:pt x="9904455" y="30705"/>
                  <a:pt x="10051969" y="0"/>
                </a:cubicBezTo>
                <a:cubicBezTo>
                  <a:pt x="10199483" y="-30705"/>
                  <a:pt x="10230687" y="17944"/>
                  <a:pt x="10288486" y="0"/>
                </a:cubicBezTo>
                <a:cubicBezTo>
                  <a:pt x="10346285" y="-17944"/>
                  <a:pt x="10757540" y="73340"/>
                  <a:pt x="11116295" y="0"/>
                </a:cubicBezTo>
                <a:cubicBezTo>
                  <a:pt x="11475050" y="-73340"/>
                  <a:pt x="11667497" y="79638"/>
                  <a:pt x="11825846" y="0"/>
                </a:cubicBezTo>
                <a:cubicBezTo>
                  <a:pt x="11853818" y="117290"/>
                  <a:pt x="11809249" y="213364"/>
                  <a:pt x="11825846" y="344854"/>
                </a:cubicBezTo>
                <a:cubicBezTo>
                  <a:pt x="11842443" y="476344"/>
                  <a:pt x="11797099" y="576519"/>
                  <a:pt x="11825846" y="689708"/>
                </a:cubicBezTo>
                <a:cubicBezTo>
                  <a:pt x="11672839" y="725715"/>
                  <a:pt x="11629136" y="658875"/>
                  <a:pt x="11471071" y="689708"/>
                </a:cubicBezTo>
                <a:cubicBezTo>
                  <a:pt x="11313007" y="720541"/>
                  <a:pt x="11018388" y="629692"/>
                  <a:pt x="10761520" y="689708"/>
                </a:cubicBezTo>
                <a:cubicBezTo>
                  <a:pt x="10504652" y="749724"/>
                  <a:pt x="10445004" y="645349"/>
                  <a:pt x="10288486" y="689708"/>
                </a:cubicBezTo>
                <a:cubicBezTo>
                  <a:pt x="10131968" y="734067"/>
                  <a:pt x="9915328" y="641970"/>
                  <a:pt x="9578935" y="689708"/>
                </a:cubicBezTo>
                <a:cubicBezTo>
                  <a:pt x="9242542" y="737446"/>
                  <a:pt x="8964342" y="686174"/>
                  <a:pt x="8751126" y="689708"/>
                </a:cubicBezTo>
                <a:cubicBezTo>
                  <a:pt x="8537910" y="693242"/>
                  <a:pt x="8374167" y="672258"/>
                  <a:pt x="8278092" y="689708"/>
                </a:cubicBezTo>
                <a:cubicBezTo>
                  <a:pt x="8182017" y="707158"/>
                  <a:pt x="7759575" y="606195"/>
                  <a:pt x="7450283" y="689708"/>
                </a:cubicBezTo>
                <a:cubicBezTo>
                  <a:pt x="7140991" y="773221"/>
                  <a:pt x="7173267" y="685225"/>
                  <a:pt x="7095508" y="689708"/>
                </a:cubicBezTo>
                <a:cubicBezTo>
                  <a:pt x="7017749" y="694191"/>
                  <a:pt x="6929855" y="688076"/>
                  <a:pt x="6858991" y="689708"/>
                </a:cubicBezTo>
                <a:cubicBezTo>
                  <a:pt x="6788127" y="691340"/>
                  <a:pt x="6417084" y="638825"/>
                  <a:pt x="6149440" y="689708"/>
                </a:cubicBezTo>
                <a:cubicBezTo>
                  <a:pt x="5881796" y="740591"/>
                  <a:pt x="5715624" y="620667"/>
                  <a:pt x="5558148" y="689708"/>
                </a:cubicBezTo>
                <a:cubicBezTo>
                  <a:pt x="5400672" y="758749"/>
                  <a:pt x="5195430" y="661079"/>
                  <a:pt x="4848597" y="689708"/>
                </a:cubicBezTo>
                <a:cubicBezTo>
                  <a:pt x="4501764" y="718337"/>
                  <a:pt x="4304856" y="652172"/>
                  <a:pt x="4139046" y="689708"/>
                </a:cubicBezTo>
                <a:cubicBezTo>
                  <a:pt x="3973236" y="727244"/>
                  <a:pt x="3603562" y="639791"/>
                  <a:pt x="3311237" y="689708"/>
                </a:cubicBezTo>
                <a:cubicBezTo>
                  <a:pt x="3018912" y="739625"/>
                  <a:pt x="3017427" y="639840"/>
                  <a:pt x="2838203" y="689708"/>
                </a:cubicBezTo>
                <a:cubicBezTo>
                  <a:pt x="2658979" y="739576"/>
                  <a:pt x="2574717" y="654218"/>
                  <a:pt x="2483428" y="689708"/>
                </a:cubicBezTo>
                <a:cubicBezTo>
                  <a:pt x="2392139" y="725198"/>
                  <a:pt x="2076927" y="685998"/>
                  <a:pt x="1892135" y="689708"/>
                </a:cubicBezTo>
                <a:cubicBezTo>
                  <a:pt x="1707343" y="693418"/>
                  <a:pt x="1335299" y="651356"/>
                  <a:pt x="1064326" y="689708"/>
                </a:cubicBezTo>
                <a:cubicBezTo>
                  <a:pt x="793353" y="728060"/>
                  <a:pt x="233588" y="633039"/>
                  <a:pt x="0" y="689708"/>
                </a:cubicBezTo>
                <a:cubicBezTo>
                  <a:pt x="-16625" y="577499"/>
                  <a:pt x="14319" y="479568"/>
                  <a:pt x="0" y="351751"/>
                </a:cubicBezTo>
                <a:cubicBezTo>
                  <a:pt x="-14319" y="223934"/>
                  <a:pt x="31164" y="139314"/>
                  <a:pt x="0" y="0"/>
                </a:cubicBezTo>
                <a:close/>
              </a:path>
              <a:path w="11825846" h="689708" stroke="0" extrusionOk="0">
                <a:moveTo>
                  <a:pt x="0" y="0"/>
                </a:moveTo>
                <a:cubicBezTo>
                  <a:pt x="77164" y="-16497"/>
                  <a:pt x="183560" y="3298"/>
                  <a:pt x="236517" y="0"/>
                </a:cubicBezTo>
                <a:cubicBezTo>
                  <a:pt x="289474" y="-3298"/>
                  <a:pt x="617465" y="74380"/>
                  <a:pt x="946068" y="0"/>
                </a:cubicBezTo>
                <a:cubicBezTo>
                  <a:pt x="1274671" y="-74380"/>
                  <a:pt x="1389620" y="27215"/>
                  <a:pt x="1537360" y="0"/>
                </a:cubicBezTo>
                <a:cubicBezTo>
                  <a:pt x="1685100" y="-27215"/>
                  <a:pt x="1715785" y="15851"/>
                  <a:pt x="1773877" y="0"/>
                </a:cubicBezTo>
                <a:cubicBezTo>
                  <a:pt x="1831969" y="-15851"/>
                  <a:pt x="2027881" y="4675"/>
                  <a:pt x="2128652" y="0"/>
                </a:cubicBezTo>
                <a:cubicBezTo>
                  <a:pt x="2229424" y="-4675"/>
                  <a:pt x="2597428" y="85705"/>
                  <a:pt x="2956462" y="0"/>
                </a:cubicBezTo>
                <a:cubicBezTo>
                  <a:pt x="3315496" y="-85705"/>
                  <a:pt x="3214440" y="2333"/>
                  <a:pt x="3429495" y="0"/>
                </a:cubicBezTo>
                <a:cubicBezTo>
                  <a:pt x="3644550" y="-2333"/>
                  <a:pt x="3951104" y="84153"/>
                  <a:pt x="4139046" y="0"/>
                </a:cubicBezTo>
                <a:cubicBezTo>
                  <a:pt x="4326988" y="-84153"/>
                  <a:pt x="4498083" y="55612"/>
                  <a:pt x="4612080" y="0"/>
                </a:cubicBezTo>
                <a:cubicBezTo>
                  <a:pt x="4726077" y="-55612"/>
                  <a:pt x="4774251" y="1424"/>
                  <a:pt x="4848597" y="0"/>
                </a:cubicBezTo>
                <a:cubicBezTo>
                  <a:pt x="4922943" y="-1424"/>
                  <a:pt x="5062746" y="1598"/>
                  <a:pt x="5203372" y="0"/>
                </a:cubicBezTo>
                <a:cubicBezTo>
                  <a:pt x="5343999" y="-1598"/>
                  <a:pt x="5357795" y="17094"/>
                  <a:pt x="5439889" y="0"/>
                </a:cubicBezTo>
                <a:cubicBezTo>
                  <a:pt x="5521983" y="-17094"/>
                  <a:pt x="5693312" y="24139"/>
                  <a:pt x="5794665" y="0"/>
                </a:cubicBezTo>
                <a:cubicBezTo>
                  <a:pt x="5896018" y="-24139"/>
                  <a:pt x="6210350" y="18924"/>
                  <a:pt x="6622474" y="0"/>
                </a:cubicBezTo>
                <a:cubicBezTo>
                  <a:pt x="7034598" y="-18924"/>
                  <a:pt x="6913017" y="5955"/>
                  <a:pt x="7095508" y="0"/>
                </a:cubicBezTo>
                <a:cubicBezTo>
                  <a:pt x="7277999" y="-5955"/>
                  <a:pt x="7355085" y="4405"/>
                  <a:pt x="7568541" y="0"/>
                </a:cubicBezTo>
                <a:cubicBezTo>
                  <a:pt x="7781997" y="-4405"/>
                  <a:pt x="8008822" y="59895"/>
                  <a:pt x="8159834" y="0"/>
                </a:cubicBezTo>
                <a:cubicBezTo>
                  <a:pt x="8310846" y="-59895"/>
                  <a:pt x="8458740" y="19789"/>
                  <a:pt x="8751126" y="0"/>
                </a:cubicBezTo>
                <a:cubicBezTo>
                  <a:pt x="9043512" y="-19789"/>
                  <a:pt x="9043810" y="37044"/>
                  <a:pt x="9224160" y="0"/>
                </a:cubicBezTo>
                <a:cubicBezTo>
                  <a:pt x="9404510" y="-37044"/>
                  <a:pt x="9356029" y="11518"/>
                  <a:pt x="9460677" y="0"/>
                </a:cubicBezTo>
                <a:cubicBezTo>
                  <a:pt x="9565325" y="-11518"/>
                  <a:pt x="9956086" y="21594"/>
                  <a:pt x="10288486" y="0"/>
                </a:cubicBezTo>
                <a:cubicBezTo>
                  <a:pt x="10620886" y="-21594"/>
                  <a:pt x="10642693" y="1702"/>
                  <a:pt x="10879778" y="0"/>
                </a:cubicBezTo>
                <a:cubicBezTo>
                  <a:pt x="11116863" y="-1702"/>
                  <a:pt x="11138463" y="30545"/>
                  <a:pt x="11234554" y="0"/>
                </a:cubicBezTo>
                <a:cubicBezTo>
                  <a:pt x="11330645" y="-30545"/>
                  <a:pt x="11622002" y="20556"/>
                  <a:pt x="11825846" y="0"/>
                </a:cubicBezTo>
                <a:cubicBezTo>
                  <a:pt x="11827588" y="68339"/>
                  <a:pt x="11805512" y="258862"/>
                  <a:pt x="11825846" y="337957"/>
                </a:cubicBezTo>
                <a:cubicBezTo>
                  <a:pt x="11846180" y="417052"/>
                  <a:pt x="11813072" y="520079"/>
                  <a:pt x="11825846" y="689708"/>
                </a:cubicBezTo>
                <a:cubicBezTo>
                  <a:pt x="11506370" y="702812"/>
                  <a:pt x="11384999" y="617320"/>
                  <a:pt x="11116295" y="689708"/>
                </a:cubicBezTo>
                <a:cubicBezTo>
                  <a:pt x="10847591" y="762096"/>
                  <a:pt x="10994427" y="665509"/>
                  <a:pt x="10879778" y="689708"/>
                </a:cubicBezTo>
                <a:cubicBezTo>
                  <a:pt x="10765129" y="713907"/>
                  <a:pt x="10448999" y="643097"/>
                  <a:pt x="10051969" y="689708"/>
                </a:cubicBezTo>
                <a:cubicBezTo>
                  <a:pt x="9654939" y="736319"/>
                  <a:pt x="9494551" y="604799"/>
                  <a:pt x="9224160" y="689708"/>
                </a:cubicBezTo>
                <a:cubicBezTo>
                  <a:pt x="8953769" y="774617"/>
                  <a:pt x="8983030" y="687028"/>
                  <a:pt x="8869385" y="689708"/>
                </a:cubicBezTo>
                <a:cubicBezTo>
                  <a:pt x="8755741" y="692388"/>
                  <a:pt x="8516184" y="650003"/>
                  <a:pt x="8396351" y="689708"/>
                </a:cubicBezTo>
                <a:cubicBezTo>
                  <a:pt x="8276518" y="729413"/>
                  <a:pt x="7884357" y="683518"/>
                  <a:pt x="7686800" y="689708"/>
                </a:cubicBezTo>
                <a:cubicBezTo>
                  <a:pt x="7489243" y="695898"/>
                  <a:pt x="7358176" y="673080"/>
                  <a:pt x="7213766" y="689708"/>
                </a:cubicBezTo>
                <a:cubicBezTo>
                  <a:pt x="7069356" y="706336"/>
                  <a:pt x="7082488" y="689699"/>
                  <a:pt x="6977249" y="689708"/>
                </a:cubicBezTo>
                <a:cubicBezTo>
                  <a:pt x="6872010" y="689717"/>
                  <a:pt x="6766746" y="688919"/>
                  <a:pt x="6622474" y="689708"/>
                </a:cubicBezTo>
                <a:cubicBezTo>
                  <a:pt x="6478203" y="690497"/>
                  <a:pt x="6082931" y="644574"/>
                  <a:pt x="5912923" y="689708"/>
                </a:cubicBezTo>
                <a:cubicBezTo>
                  <a:pt x="5742915" y="734842"/>
                  <a:pt x="5603251" y="683617"/>
                  <a:pt x="5439889" y="689708"/>
                </a:cubicBezTo>
                <a:cubicBezTo>
                  <a:pt x="5276527" y="695799"/>
                  <a:pt x="5278959" y="679121"/>
                  <a:pt x="5203372" y="689708"/>
                </a:cubicBezTo>
                <a:cubicBezTo>
                  <a:pt x="5127785" y="700295"/>
                  <a:pt x="4921507" y="676373"/>
                  <a:pt x="4730338" y="689708"/>
                </a:cubicBezTo>
                <a:cubicBezTo>
                  <a:pt x="4539169" y="703043"/>
                  <a:pt x="4262951" y="664661"/>
                  <a:pt x="4139046" y="689708"/>
                </a:cubicBezTo>
                <a:cubicBezTo>
                  <a:pt x="4015141" y="714755"/>
                  <a:pt x="3710596" y="670785"/>
                  <a:pt x="3547754" y="689708"/>
                </a:cubicBezTo>
                <a:cubicBezTo>
                  <a:pt x="3384912" y="708631"/>
                  <a:pt x="3217734" y="667684"/>
                  <a:pt x="3074720" y="689708"/>
                </a:cubicBezTo>
                <a:cubicBezTo>
                  <a:pt x="2931706" y="711732"/>
                  <a:pt x="2800116" y="689319"/>
                  <a:pt x="2601686" y="689708"/>
                </a:cubicBezTo>
                <a:cubicBezTo>
                  <a:pt x="2403256" y="690097"/>
                  <a:pt x="2467403" y="687826"/>
                  <a:pt x="2365169" y="689708"/>
                </a:cubicBezTo>
                <a:cubicBezTo>
                  <a:pt x="2262935" y="691590"/>
                  <a:pt x="1725206" y="620354"/>
                  <a:pt x="1537360" y="689708"/>
                </a:cubicBezTo>
                <a:cubicBezTo>
                  <a:pt x="1349514" y="759062"/>
                  <a:pt x="1280846" y="665813"/>
                  <a:pt x="1064326" y="689708"/>
                </a:cubicBezTo>
                <a:cubicBezTo>
                  <a:pt x="847806" y="713603"/>
                  <a:pt x="261187" y="669809"/>
                  <a:pt x="0" y="689708"/>
                </a:cubicBezTo>
                <a:cubicBezTo>
                  <a:pt x="-28573" y="610741"/>
                  <a:pt x="1806" y="523436"/>
                  <a:pt x="0" y="365545"/>
                </a:cubicBezTo>
                <a:cubicBezTo>
                  <a:pt x="-1806" y="207654"/>
                  <a:pt x="2224" y="122017"/>
                  <a:pt x="0" y="0"/>
                </a:cubicBezTo>
                <a:close/>
              </a:path>
            </a:pathLst>
          </a:custGeom>
          <a:solidFill>
            <a:schemeClr val="accent1">
              <a:lumMod val="10000"/>
              <a:lumOff val="90000"/>
            </a:schemeClr>
          </a:solidFill>
          <a:ln w="12700"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741750698">
                  <ask:type>
                    <ask:lineSketchScribble/>
                  </ask:type>
                </ask:lineSketchStyleProps>
              </a:ext>
            </a:extLst>
          </a:ln>
        </p:spPr>
        <p:txBody>
          <a:bodyPr/>
          <a:lstStyle>
            <a:lvl1pPr>
              <a:defRPr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DA2AB-11BE-1B22-FF80-605EED1A1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077" y="960121"/>
            <a:ext cx="11856523" cy="5733642"/>
          </a:xfrm>
        </p:spPr>
        <p:txBody>
          <a:bodyPr/>
          <a:lstStyle>
            <a:lvl1pPr algn="just">
              <a:defRPr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 algn="just">
              <a:defRPr>
                <a:solidFill>
                  <a:schemeClr val="bg2">
                    <a:lumMod val="25000"/>
                  </a:schemeClr>
                </a:solidFill>
                <a:latin typeface="+mj-lt"/>
              </a:defRPr>
            </a:lvl2pPr>
            <a:lvl3pPr algn="just">
              <a:defRPr>
                <a:solidFill>
                  <a:schemeClr val="bg2">
                    <a:lumMod val="25000"/>
                  </a:schemeClr>
                </a:solidFill>
                <a:latin typeface="+mj-lt"/>
              </a:defRPr>
            </a:lvl3pPr>
            <a:lvl4pPr algn="just">
              <a:defRPr>
                <a:solidFill>
                  <a:schemeClr val="bg2">
                    <a:lumMod val="25000"/>
                  </a:schemeClr>
                </a:solidFill>
                <a:latin typeface="+mj-lt"/>
              </a:defRPr>
            </a:lvl4pPr>
            <a:lvl5pPr algn="just">
              <a:defRPr>
                <a:solidFill>
                  <a:schemeClr val="bg2">
                    <a:lumMod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817B780-5025-987F-3DC3-184DB53C7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19823" y="6445378"/>
            <a:ext cx="168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7472CE09-311C-4CDB-87AD-5FE14EBCB3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952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9390B-285F-2C66-D3FE-5B823F0AE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568575"/>
            <a:ext cx="10515600" cy="1727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7D06B-72EC-43BE-409D-39B6E53EBF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362451"/>
            <a:ext cx="10515600" cy="17272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F5279-CD73-19B5-AEA6-B78C3CC59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E98361-67DD-1707-8440-2ECD85F01A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554" y="523912"/>
            <a:ext cx="1804892" cy="180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883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674FB-C9E5-C168-20A6-B3138D436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2E0BE-046F-1656-A145-BBACA25D71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CC35C7-5AD0-4BB9-3A77-57B8F6E980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E76BB-C4E6-01DD-0010-DFAB60E04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6155BA-6C21-6D44-D931-86BD255FEB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75" y="-25532"/>
            <a:ext cx="1047475" cy="104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793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C54BE-9621-56F0-9219-A17957FDF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43CC7-D7C2-023B-1C8F-090430ACA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24881-EEE8-DDD3-EDE0-54CB2733B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64512-393A-A3D4-FBDE-1188EEFE48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53AABB-DAFA-7136-A2A0-006C345DB1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A6C1CE-5C88-9011-ACE6-158D2F0C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6C0D66-B5E9-C6AD-EA77-082BD6D5DB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75" y="-25532"/>
            <a:ext cx="1047475" cy="104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663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BE0DF-359C-3772-3B71-EFDA2F53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3212C9-60ED-12F0-F460-F845501CD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5B4BAC-BCEB-BBCA-0A5F-25EFD4F3A5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75" y="-25532"/>
            <a:ext cx="1047475" cy="104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9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2C46D-2B95-949D-3D28-C145FC36D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54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04F23-B588-F794-09EC-A2398E2BB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556CA-F0FE-7F30-B301-68E86B42D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5B6BF-FC9D-7271-45F2-8A2CDC471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451AB9-EA21-649F-D191-F1AC7A876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99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9EF64-BD0E-7FFD-41EF-96D6A2913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D307B4-313F-A6E9-69DA-57E1B9E03E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4F3271-8CA8-9B7C-8ED5-D3E0D8F23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F880D-EF92-559D-6033-0C6E972C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769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26000" r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527C1B2-D306-5234-FCB6-417DA2E74BB8}"/>
              </a:ext>
            </a:extLst>
          </p:cNvPr>
          <p:cNvSpPr/>
          <p:nvPr userDrawn="1"/>
        </p:nvSpPr>
        <p:spPr>
          <a:xfrm>
            <a:off x="0" y="6366"/>
            <a:ext cx="12188949" cy="6883533"/>
          </a:xfrm>
          <a:prstGeom prst="rect">
            <a:avLst/>
          </a:prstGeom>
          <a:gradFill flip="none" rotWithShape="1">
            <a:gsLst>
              <a:gs pos="0">
                <a:srgbClr val="CDDFE5">
                  <a:alpha val="91000"/>
                </a:srgbClr>
              </a:gs>
              <a:gs pos="30000">
                <a:srgbClr val="FBF9D9">
                  <a:alpha val="90000"/>
                </a:srgbClr>
              </a:gs>
              <a:gs pos="100000">
                <a:srgbClr val="F0EFD9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389EA-4E88-4DB2-DE6D-8FD6A4839D49}"/>
              </a:ext>
            </a:extLst>
          </p:cNvPr>
          <p:cNvSpPr/>
          <p:nvPr userDrawn="1"/>
        </p:nvSpPr>
        <p:spPr>
          <a:xfrm>
            <a:off x="10633" y="-12512"/>
            <a:ext cx="12192000" cy="905228"/>
          </a:xfrm>
          <a:prstGeom prst="rect">
            <a:avLst/>
          </a:prstGeom>
          <a:gradFill>
            <a:gsLst>
              <a:gs pos="0">
                <a:srgbClr val="EBEBD1"/>
              </a:gs>
              <a:gs pos="30000">
                <a:srgbClr val="FBF9D9"/>
              </a:gs>
              <a:gs pos="100000">
                <a:srgbClr val="F0EFD9"/>
              </a:gs>
            </a:gsLst>
            <a:lin ang="10800000" scaled="1"/>
          </a:gra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68E77-43C7-C229-9E42-88482BF4F6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7472CE09-311C-4CDB-87AD-5FE14EBCB3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C85BD5-EE8B-11F4-28D8-9421929526E2}"/>
              </a:ext>
            </a:extLst>
          </p:cNvPr>
          <p:cNvSpPr/>
          <p:nvPr userDrawn="1"/>
        </p:nvSpPr>
        <p:spPr>
          <a:xfrm>
            <a:off x="11461072" y="6459624"/>
            <a:ext cx="621437" cy="365125"/>
          </a:xfrm>
          <a:prstGeom prst="rect">
            <a:avLst/>
          </a:prstGeom>
          <a:solidFill>
            <a:srgbClr val="E3E1B7"/>
          </a:solidFill>
        </p:spPr>
        <p:txBody>
          <a:bodyPr/>
          <a:lstStyle/>
          <a:p>
            <a:pPr lvl="0"/>
            <a:endParaRPr lang="en-US" sz="1600" b="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090BF7-2D25-BFDB-733C-742A7A37279C}"/>
              </a:ext>
            </a:extLst>
          </p:cNvPr>
          <p:cNvSpPr/>
          <p:nvPr userDrawn="1"/>
        </p:nvSpPr>
        <p:spPr>
          <a:xfrm>
            <a:off x="0" y="6366"/>
            <a:ext cx="264741" cy="6870684"/>
          </a:xfrm>
          <a:prstGeom prst="rect">
            <a:avLst/>
          </a:prstGeom>
          <a:gradFill>
            <a:gsLst>
              <a:gs pos="0">
                <a:srgbClr val="F0EFD9"/>
              </a:gs>
              <a:gs pos="66000">
                <a:srgbClr val="FBF9D9"/>
              </a:gs>
              <a:gs pos="100000">
                <a:srgbClr val="EBEBD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8CC72BD-F9D4-1C23-2FA6-E96748298632}"/>
              </a:ext>
            </a:extLst>
          </p:cNvPr>
          <p:cNvSpPr txBox="1">
            <a:spLocks/>
          </p:cNvSpPr>
          <p:nvPr userDrawn="1"/>
        </p:nvSpPr>
        <p:spPr>
          <a:xfrm>
            <a:off x="0" y="6464095"/>
            <a:ext cx="2183907" cy="365125"/>
          </a:xfrm>
          <a:prstGeom prst="rect">
            <a:avLst/>
          </a:prstGeom>
          <a:solidFill>
            <a:srgbClr val="E3E1B7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Artificial Intelligence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0F9B76-8E9D-77D0-5516-D841DE795BB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90" b="8870"/>
          <a:stretch>
            <a:fillRect/>
          </a:stretch>
        </p:blipFill>
        <p:spPr>
          <a:xfrm>
            <a:off x="0" y="0"/>
            <a:ext cx="12202634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CCBC0-7F92-F92F-3AA1-0BDB8B9161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4592" y="994521"/>
            <a:ext cx="11844331" cy="5690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</a:t>
            </a:r>
            <a:r>
              <a:rPr lang="en-US" dirty="0" err="1"/>
              <a:t>fksdfkljaslkfjlkasjflkajslfkjalskf</a:t>
            </a:r>
            <a:r>
              <a:rPr lang="en-US" dirty="0"/>
              <a:t> </a:t>
            </a:r>
            <a:r>
              <a:rPr lang="en-US" dirty="0" err="1"/>
              <a:t>jas</a:t>
            </a:r>
            <a:r>
              <a:rPr lang="en-US" dirty="0"/>
              <a:t> </a:t>
            </a:r>
            <a:r>
              <a:rPr lang="en-US" dirty="0" err="1"/>
              <a:t>fkljasl</a:t>
            </a:r>
            <a:r>
              <a:rPr lang="en-US" dirty="0"/>
              <a:t> </a:t>
            </a:r>
            <a:r>
              <a:rPr lang="en-US" dirty="0" err="1"/>
              <a:t>fjlas</a:t>
            </a:r>
            <a:r>
              <a:rPr lang="en-US" dirty="0"/>
              <a:t> </a:t>
            </a:r>
            <a:r>
              <a:rPr lang="en-US" dirty="0" err="1"/>
              <a:t>flkajsfjjaslfjalskfjlasjflsajlfjaslfjl</a:t>
            </a:r>
            <a:endParaRPr lang="en-US" dirty="0"/>
          </a:p>
          <a:p>
            <a:pPr lvl="0"/>
            <a:r>
              <a:rPr lang="en-US" dirty="0"/>
              <a:t>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01503D-3365-9FDA-1D27-9F09309E3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592" y="47830"/>
            <a:ext cx="11844331" cy="873330"/>
          </a:xfrm>
          <a:custGeom>
            <a:avLst/>
            <a:gdLst>
              <a:gd name="csX0" fmla="*/ 0 w 11844331"/>
              <a:gd name="csY0" fmla="*/ 0 h 873330"/>
              <a:gd name="csX1" fmla="*/ 592217 w 11844331"/>
              <a:gd name="csY1" fmla="*/ 0 h 873330"/>
              <a:gd name="csX2" fmla="*/ 1184433 w 11844331"/>
              <a:gd name="csY2" fmla="*/ 0 h 873330"/>
              <a:gd name="csX3" fmla="*/ 2013536 w 11844331"/>
              <a:gd name="csY3" fmla="*/ 0 h 873330"/>
              <a:gd name="csX4" fmla="*/ 2724196 w 11844331"/>
              <a:gd name="csY4" fmla="*/ 0 h 873330"/>
              <a:gd name="csX5" fmla="*/ 3434856 w 11844331"/>
              <a:gd name="csY5" fmla="*/ 0 h 873330"/>
              <a:gd name="csX6" fmla="*/ 3790186 w 11844331"/>
              <a:gd name="csY6" fmla="*/ 0 h 873330"/>
              <a:gd name="csX7" fmla="*/ 4145516 w 11844331"/>
              <a:gd name="csY7" fmla="*/ 0 h 873330"/>
              <a:gd name="csX8" fmla="*/ 4856176 w 11844331"/>
              <a:gd name="csY8" fmla="*/ 0 h 873330"/>
              <a:gd name="csX9" fmla="*/ 5329949 w 11844331"/>
              <a:gd name="csY9" fmla="*/ 0 h 873330"/>
              <a:gd name="csX10" fmla="*/ 5685279 w 11844331"/>
              <a:gd name="csY10" fmla="*/ 0 h 873330"/>
              <a:gd name="csX11" fmla="*/ 6159052 w 11844331"/>
              <a:gd name="csY11" fmla="*/ 0 h 873330"/>
              <a:gd name="csX12" fmla="*/ 6632825 w 11844331"/>
              <a:gd name="csY12" fmla="*/ 0 h 873330"/>
              <a:gd name="csX13" fmla="*/ 7343485 w 11844331"/>
              <a:gd name="csY13" fmla="*/ 0 h 873330"/>
              <a:gd name="csX14" fmla="*/ 7580372 w 11844331"/>
              <a:gd name="csY14" fmla="*/ 0 h 873330"/>
              <a:gd name="csX15" fmla="*/ 8172588 w 11844331"/>
              <a:gd name="csY15" fmla="*/ 0 h 873330"/>
              <a:gd name="csX16" fmla="*/ 8883248 w 11844331"/>
              <a:gd name="csY16" fmla="*/ 0 h 873330"/>
              <a:gd name="csX17" fmla="*/ 9120135 w 11844331"/>
              <a:gd name="csY17" fmla="*/ 0 h 873330"/>
              <a:gd name="csX18" fmla="*/ 9593908 w 11844331"/>
              <a:gd name="csY18" fmla="*/ 0 h 873330"/>
              <a:gd name="csX19" fmla="*/ 10304568 w 11844331"/>
              <a:gd name="csY19" fmla="*/ 0 h 873330"/>
              <a:gd name="csX20" fmla="*/ 11015228 w 11844331"/>
              <a:gd name="csY20" fmla="*/ 0 h 873330"/>
              <a:gd name="csX21" fmla="*/ 11844331 w 11844331"/>
              <a:gd name="csY21" fmla="*/ 0 h 873330"/>
              <a:gd name="csX22" fmla="*/ 11844331 w 11844331"/>
              <a:gd name="csY22" fmla="*/ 427932 h 873330"/>
              <a:gd name="csX23" fmla="*/ 11844331 w 11844331"/>
              <a:gd name="csY23" fmla="*/ 873330 h 873330"/>
              <a:gd name="csX24" fmla="*/ 11607444 w 11844331"/>
              <a:gd name="csY24" fmla="*/ 873330 h 873330"/>
              <a:gd name="csX25" fmla="*/ 11015228 w 11844331"/>
              <a:gd name="csY25" fmla="*/ 873330 h 873330"/>
              <a:gd name="csX26" fmla="*/ 10304568 w 11844331"/>
              <a:gd name="csY26" fmla="*/ 873330 h 873330"/>
              <a:gd name="csX27" fmla="*/ 9475465 w 11844331"/>
              <a:gd name="csY27" fmla="*/ 873330 h 873330"/>
              <a:gd name="csX28" fmla="*/ 8883248 w 11844331"/>
              <a:gd name="csY28" fmla="*/ 873330 h 873330"/>
              <a:gd name="csX29" fmla="*/ 8646362 w 11844331"/>
              <a:gd name="csY29" fmla="*/ 873330 h 873330"/>
              <a:gd name="csX30" fmla="*/ 8172588 w 11844331"/>
              <a:gd name="csY30" fmla="*/ 873330 h 873330"/>
              <a:gd name="csX31" fmla="*/ 7343485 w 11844331"/>
              <a:gd name="csY31" fmla="*/ 873330 h 873330"/>
              <a:gd name="csX32" fmla="*/ 6632825 w 11844331"/>
              <a:gd name="csY32" fmla="*/ 873330 h 873330"/>
              <a:gd name="csX33" fmla="*/ 6395939 w 11844331"/>
              <a:gd name="csY33" fmla="*/ 873330 h 873330"/>
              <a:gd name="csX34" fmla="*/ 5922166 w 11844331"/>
              <a:gd name="csY34" fmla="*/ 873330 h 873330"/>
              <a:gd name="csX35" fmla="*/ 5448392 w 11844331"/>
              <a:gd name="csY35" fmla="*/ 873330 h 873330"/>
              <a:gd name="csX36" fmla="*/ 4856176 w 11844331"/>
              <a:gd name="csY36" fmla="*/ 873330 h 873330"/>
              <a:gd name="csX37" fmla="*/ 4263959 w 11844331"/>
              <a:gd name="csY37" fmla="*/ 873330 h 873330"/>
              <a:gd name="csX38" fmla="*/ 3434856 w 11844331"/>
              <a:gd name="csY38" fmla="*/ 873330 h 873330"/>
              <a:gd name="csX39" fmla="*/ 2842639 w 11844331"/>
              <a:gd name="csY39" fmla="*/ 873330 h 873330"/>
              <a:gd name="csX40" fmla="*/ 2605753 w 11844331"/>
              <a:gd name="csY40" fmla="*/ 873330 h 873330"/>
              <a:gd name="csX41" fmla="*/ 2131980 w 11844331"/>
              <a:gd name="csY41" fmla="*/ 873330 h 873330"/>
              <a:gd name="csX42" fmla="*/ 1776650 w 11844331"/>
              <a:gd name="csY42" fmla="*/ 873330 h 873330"/>
              <a:gd name="csX43" fmla="*/ 1539763 w 11844331"/>
              <a:gd name="csY43" fmla="*/ 873330 h 873330"/>
              <a:gd name="csX44" fmla="*/ 1302876 w 11844331"/>
              <a:gd name="csY44" fmla="*/ 873330 h 873330"/>
              <a:gd name="csX45" fmla="*/ 947546 w 11844331"/>
              <a:gd name="csY45" fmla="*/ 873330 h 873330"/>
              <a:gd name="csX46" fmla="*/ 0 w 11844331"/>
              <a:gd name="csY46" fmla="*/ 873330 h 873330"/>
              <a:gd name="csX47" fmla="*/ 0 w 11844331"/>
              <a:gd name="csY47" fmla="*/ 445398 h 873330"/>
              <a:gd name="csX48" fmla="*/ 0 w 11844331"/>
              <a:gd name="csY48" fmla="*/ 0 h 87333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</a:cxnLst>
            <a:rect l="l" t="t" r="r" b="b"/>
            <a:pathLst>
              <a:path w="11844331" h="873330" fill="none" extrusionOk="0">
                <a:moveTo>
                  <a:pt x="0" y="0"/>
                </a:moveTo>
                <a:cubicBezTo>
                  <a:pt x="270927" y="-19824"/>
                  <a:pt x="427695" y="59442"/>
                  <a:pt x="592217" y="0"/>
                </a:cubicBezTo>
                <a:cubicBezTo>
                  <a:pt x="756739" y="-59442"/>
                  <a:pt x="940537" y="37335"/>
                  <a:pt x="1184433" y="0"/>
                </a:cubicBezTo>
                <a:cubicBezTo>
                  <a:pt x="1428329" y="-37335"/>
                  <a:pt x="1731061" y="51534"/>
                  <a:pt x="2013536" y="0"/>
                </a:cubicBezTo>
                <a:cubicBezTo>
                  <a:pt x="2296011" y="-51534"/>
                  <a:pt x="2541533" y="77861"/>
                  <a:pt x="2724196" y="0"/>
                </a:cubicBezTo>
                <a:cubicBezTo>
                  <a:pt x="2906859" y="-77861"/>
                  <a:pt x="3152934" y="5579"/>
                  <a:pt x="3434856" y="0"/>
                </a:cubicBezTo>
                <a:cubicBezTo>
                  <a:pt x="3716778" y="-5579"/>
                  <a:pt x="3673575" y="33245"/>
                  <a:pt x="3790186" y="0"/>
                </a:cubicBezTo>
                <a:cubicBezTo>
                  <a:pt x="3906797" y="-33245"/>
                  <a:pt x="4013296" y="23989"/>
                  <a:pt x="4145516" y="0"/>
                </a:cubicBezTo>
                <a:cubicBezTo>
                  <a:pt x="4277736" y="-23989"/>
                  <a:pt x="4558617" y="43552"/>
                  <a:pt x="4856176" y="0"/>
                </a:cubicBezTo>
                <a:cubicBezTo>
                  <a:pt x="5153735" y="-43552"/>
                  <a:pt x="5121499" y="38721"/>
                  <a:pt x="5329949" y="0"/>
                </a:cubicBezTo>
                <a:cubicBezTo>
                  <a:pt x="5538399" y="-38721"/>
                  <a:pt x="5543269" y="13403"/>
                  <a:pt x="5685279" y="0"/>
                </a:cubicBezTo>
                <a:cubicBezTo>
                  <a:pt x="5827289" y="-13403"/>
                  <a:pt x="6018131" y="18960"/>
                  <a:pt x="6159052" y="0"/>
                </a:cubicBezTo>
                <a:cubicBezTo>
                  <a:pt x="6299973" y="-18960"/>
                  <a:pt x="6478077" y="19919"/>
                  <a:pt x="6632825" y="0"/>
                </a:cubicBezTo>
                <a:cubicBezTo>
                  <a:pt x="6787573" y="-19919"/>
                  <a:pt x="7193235" y="77165"/>
                  <a:pt x="7343485" y="0"/>
                </a:cubicBezTo>
                <a:cubicBezTo>
                  <a:pt x="7493735" y="-77165"/>
                  <a:pt x="7491739" y="21635"/>
                  <a:pt x="7580372" y="0"/>
                </a:cubicBezTo>
                <a:cubicBezTo>
                  <a:pt x="7669005" y="-21635"/>
                  <a:pt x="7973931" y="63615"/>
                  <a:pt x="8172588" y="0"/>
                </a:cubicBezTo>
                <a:cubicBezTo>
                  <a:pt x="8371245" y="-63615"/>
                  <a:pt x="8579842" y="28313"/>
                  <a:pt x="8883248" y="0"/>
                </a:cubicBezTo>
                <a:cubicBezTo>
                  <a:pt x="9186654" y="-28313"/>
                  <a:pt x="9040187" y="19746"/>
                  <a:pt x="9120135" y="0"/>
                </a:cubicBezTo>
                <a:cubicBezTo>
                  <a:pt x="9200083" y="-19746"/>
                  <a:pt x="9468577" y="5640"/>
                  <a:pt x="9593908" y="0"/>
                </a:cubicBezTo>
                <a:cubicBezTo>
                  <a:pt x="9719239" y="-5640"/>
                  <a:pt x="10152564" y="3303"/>
                  <a:pt x="10304568" y="0"/>
                </a:cubicBezTo>
                <a:cubicBezTo>
                  <a:pt x="10456572" y="-3303"/>
                  <a:pt x="10860432" y="8536"/>
                  <a:pt x="11015228" y="0"/>
                </a:cubicBezTo>
                <a:cubicBezTo>
                  <a:pt x="11170024" y="-8536"/>
                  <a:pt x="11519540" y="37311"/>
                  <a:pt x="11844331" y="0"/>
                </a:cubicBezTo>
                <a:cubicBezTo>
                  <a:pt x="11874443" y="121750"/>
                  <a:pt x="11802629" y="296030"/>
                  <a:pt x="11844331" y="427932"/>
                </a:cubicBezTo>
                <a:cubicBezTo>
                  <a:pt x="11886033" y="559834"/>
                  <a:pt x="11826103" y="679853"/>
                  <a:pt x="11844331" y="873330"/>
                </a:cubicBezTo>
                <a:cubicBezTo>
                  <a:pt x="11727743" y="880429"/>
                  <a:pt x="11684127" y="858728"/>
                  <a:pt x="11607444" y="873330"/>
                </a:cubicBezTo>
                <a:cubicBezTo>
                  <a:pt x="11530761" y="887932"/>
                  <a:pt x="11273180" y="826752"/>
                  <a:pt x="11015228" y="873330"/>
                </a:cubicBezTo>
                <a:cubicBezTo>
                  <a:pt x="10757276" y="919908"/>
                  <a:pt x="10644079" y="857736"/>
                  <a:pt x="10304568" y="873330"/>
                </a:cubicBezTo>
                <a:cubicBezTo>
                  <a:pt x="9965057" y="888924"/>
                  <a:pt x="9705206" y="788991"/>
                  <a:pt x="9475465" y="873330"/>
                </a:cubicBezTo>
                <a:cubicBezTo>
                  <a:pt x="9245724" y="957669"/>
                  <a:pt x="9103534" y="855173"/>
                  <a:pt x="8883248" y="873330"/>
                </a:cubicBezTo>
                <a:cubicBezTo>
                  <a:pt x="8662962" y="891487"/>
                  <a:pt x="8715935" y="853082"/>
                  <a:pt x="8646362" y="873330"/>
                </a:cubicBezTo>
                <a:cubicBezTo>
                  <a:pt x="8576789" y="893578"/>
                  <a:pt x="8277414" y="855044"/>
                  <a:pt x="8172588" y="873330"/>
                </a:cubicBezTo>
                <a:cubicBezTo>
                  <a:pt x="8067762" y="891616"/>
                  <a:pt x="7708384" y="817930"/>
                  <a:pt x="7343485" y="873330"/>
                </a:cubicBezTo>
                <a:cubicBezTo>
                  <a:pt x="6978586" y="928730"/>
                  <a:pt x="6987287" y="873041"/>
                  <a:pt x="6632825" y="873330"/>
                </a:cubicBezTo>
                <a:cubicBezTo>
                  <a:pt x="6278363" y="873619"/>
                  <a:pt x="6501548" y="859538"/>
                  <a:pt x="6395939" y="873330"/>
                </a:cubicBezTo>
                <a:cubicBezTo>
                  <a:pt x="6290330" y="887122"/>
                  <a:pt x="6132219" y="831180"/>
                  <a:pt x="5922166" y="873330"/>
                </a:cubicBezTo>
                <a:cubicBezTo>
                  <a:pt x="5712113" y="915480"/>
                  <a:pt x="5675734" y="853549"/>
                  <a:pt x="5448392" y="873330"/>
                </a:cubicBezTo>
                <a:cubicBezTo>
                  <a:pt x="5221050" y="893111"/>
                  <a:pt x="5122986" y="873232"/>
                  <a:pt x="4856176" y="873330"/>
                </a:cubicBezTo>
                <a:cubicBezTo>
                  <a:pt x="4589366" y="873428"/>
                  <a:pt x="4521253" y="866961"/>
                  <a:pt x="4263959" y="873330"/>
                </a:cubicBezTo>
                <a:cubicBezTo>
                  <a:pt x="4006665" y="879699"/>
                  <a:pt x="3686300" y="779431"/>
                  <a:pt x="3434856" y="873330"/>
                </a:cubicBezTo>
                <a:cubicBezTo>
                  <a:pt x="3183412" y="967229"/>
                  <a:pt x="3070407" y="854029"/>
                  <a:pt x="2842639" y="873330"/>
                </a:cubicBezTo>
                <a:cubicBezTo>
                  <a:pt x="2614871" y="892631"/>
                  <a:pt x="2696929" y="860990"/>
                  <a:pt x="2605753" y="873330"/>
                </a:cubicBezTo>
                <a:cubicBezTo>
                  <a:pt x="2514577" y="885670"/>
                  <a:pt x="2248092" y="854383"/>
                  <a:pt x="2131980" y="873330"/>
                </a:cubicBezTo>
                <a:cubicBezTo>
                  <a:pt x="2015868" y="892277"/>
                  <a:pt x="1922868" y="847613"/>
                  <a:pt x="1776650" y="873330"/>
                </a:cubicBezTo>
                <a:cubicBezTo>
                  <a:pt x="1630432" y="899047"/>
                  <a:pt x="1653330" y="857938"/>
                  <a:pt x="1539763" y="873330"/>
                </a:cubicBezTo>
                <a:cubicBezTo>
                  <a:pt x="1426196" y="888722"/>
                  <a:pt x="1417096" y="854012"/>
                  <a:pt x="1302876" y="873330"/>
                </a:cubicBezTo>
                <a:cubicBezTo>
                  <a:pt x="1188656" y="892648"/>
                  <a:pt x="1084516" y="837815"/>
                  <a:pt x="947546" y="873330"/>
                </a:cubicBezTo>
                <a:cubicBezTo>
                  <a:pt x="810576" y="908845"/>
                  <a:pt x="294039" y="849989"/>
                  <a:pt x="0" y="873330"/>
                </a:cubicBezTo>
                <a:cubicBezTo>
                  <a:pt x="-7987" y="684011"/>
                  <a:pt x="33766" y="552509"/>
                  <a:pt x="0" y="445398"/>
                </a:cubicBezTo>
                <a:cubicBezTo>
                  <a:pt x="-33766" y="338287"/>
                  <a:pt x="16368" y="165599"/>
                  <a:pt x="0" y="0"/>
                </a:cubicBezTo>
                <a:close/>
              </a:path>
              <a:path w="11844331" h="873330" stroke="0" extrusionOk="0">
                <a:moveTo>
                  <a:pt x="0" y="0"/>
                </a:moveTo>
                <a:cubicBezTo>
                  <a:pt x="95498" y="-22934"/>
                  <a:pt x="164284" y="17160"/>
                  <a:pt x="236887" y="0"/>
                </a:cubicBezTo>
                <a:cubicBezTo>
                  <a:pt x="309490" y="-17160"/>
                  <a:pt x="396156" y="4738"/>
                  <a:pt x="473773" y="0"/>
                </a:cubicBezTo>
                <a:cubicBezTo>
                  <a:pt x="551390" y="-4738"/>
                  <a:pt x="791386" y="31761"/>
                  <a:pt x="947546" y="0"/>
                </a:cubicBezTo>
                <a:cubicBezTo>
                  <a:pt x="1103706" y="-31761"/>
                  <a:pt x="1427597" y="27538"/>
                  <a:pt x="1658206" y="0"/>
                </a:cubicBezTo>
                <a:cubicBezTo>
                  <a:pt x="1888815" y="-27538"/>
                  <a:pt x="2165639" y="6553"/>
                  <a:pt x="2487310" y="0"/>
                </a:cubicBezTo>
                <a:cubicBezTo>
                  <a:pt x="2808981" y="-6553"/>
                  <a:pt x="2729476" y="769"/>
                  <a:pt x="2961083" y="0"/>
                </a:cubicBezTo>
                <a:cubicBezTo>
                  <a:pt x="3192690" y="-769"/>
                  <a:pt x="3123671" y="24073"/>
                  <a:pt x="3197969" y="0"/>
                </a:cubicBezTo>
                <a:cubicBezTo>
                  <a:pt x="3272267" y="-24073"/>
                  <a:pt x="3473726" y="1508"/>
                  <a:pt x="3553299" y="0"/>
                </a:cubicBezTo>
                <a:cubicBezTo>
                  <a:pt x="3632872" y="-1508"/>
                  <a:pt x="3763109" y="4132"/>
                  <a:pt x="3908629" y="0"/>
                </a:cubicBezTo>
                <a:cubicBezTo>
                  <a:pt x="4054149" y="-4132"/>
                  <a:pt x="4038082" y="23133"/>
                  <a:pt x="4145516" y="0"/>
                </a:cubicBezTo>
                <a:cubicBezTo>
                  <a:pt x="4252950" y="-23133"/>
                  <a:pt x="4511737" y="32862"/>
                  <a:pt x="4737732" y="0"/>
                </a:cubicBezTo>
                <a:cubicBezTo>
                  <a:pt x="4963727" y="-32862"/>
                  <a:pt x="4988240" y="37034"/>
                  <a:pt x="5211506" y="0"/>
                </a:cubicBezTo>
                <a:cubicBezTo>
                  <a:pt x="5434772" y="-37034"/>
                  <a:pt x="5465028" y="5034"/>
                  <a:pt x="5566836" y="0"/>
                </a:cubicBezTo>
                <a:cubicBezTo>
                  <a:pt x="5668644" y="-5034"/>
                  <a:pt x="5812848" y="26983"/>
                  <a:pt x="5922166" y="0"/>
                </a:cubicBezTo>
                <a:cubicBezTo>
                  <a:pt x="6031484" y="-26983"/>
                  <a:pt x="6164202" y="19934"/>
                  <a:pt x="6277495" y="0"/>
                </a:cubicBezTo>
                <a:cubicBezTo>
                  <a:pt x="6390788" y="-19934"/>
                  <a:pt x="6792426" y="11343"/>
                  <a:pt x="6988155" y="0"/>
                </a:cubicBezTo>
                <a:cubicBezTo>
                  <a:pt x="7183884" y="-11343"/>
                  <a:pt x="7387713" y="32682"/>
                  <a:pt x="7580372" y="0"/>
                </a:cubicBezTo>
                <a:cubicBezTo>
                  <a:pt x="7773031" y="-32682"/>
                  <a:pt x="7994714" y="7801"/>
                  <a:pt x="8291032" y="0"/>
                </a:cubicBezTo>
                <a:cubicBezTo>
                  <a:pt x="8587350" y="-7801"/>
                  <a:pt x="8743275" y="54830"/>
                  <a:pt x="8883248" y="0"/>
                </a:cubicBezTo>
                <a:cubicBezTo>
                  <a:pt x="9023221" y="-54830"/>
                  <a:pt x="9070013" y="21000"/>
                  <a:pt x="9120135" y="0"/>
                </a:cubicBezTo>
                <a:cubicBezTo>
                  <a:pt x="9170257" y="-21000"/>
                  <a:pt x="9403067" y="13474"/>
                  <a:pt x="9475465" y="0"/>
                </a:cubicBezTo>
                <a:cubicBezTo>
                  <a:pt x="9547863" y="-13474"/>
                  <a:pt x="9651036" y="25635"/>
                  <a:pt x="9712351" y="0"/>
                </a:cubicBezTo>
                <a:cubicBezTo>
                  <a:pt x="9773666" y="-25635"/>
                  <a:pt x="9949622" y="21021"/>
                  <a:pt x="10186125" y="0"/>
                </a:cubicBezTo>
                <a:cubicBezTo>
                  <a:pt x="10422628" y="-21021"/>
                  <a:pt x="10558718" y="12879"/>
                  <a:pt x="10896785" y="0"/>
                </a:cubicBezTo>
                <a:cubicBezTo>
                  <a:pt x="11234852" y="-12879"/>
                  <a:pt x="11598813" y="107334"/>
                  <a:pt x="11844331" y="0"/>
                </a:cubicBezTo>
                <a:cubicBezTo>
                  <a:pt x="11850934" y="190766"/>
                  <a:pt x="11825288" y="327502"/>
                  <a:pt x="11844331" y="419198"/>
                </a:cubicBezTo>
                <a:cubicBezTo>
                  <a:pt x="11863374" y="510894"/>
                  <a:pt x="11812294" y="660491"/>
                  <a:pt x="11844331" y="873330"/>
                </a:cubicBezTo>
                <a:cubicBezTo>
                  <a:pt x="11696333" y="888670"/>
                  <a:pt x="11334177" y="788649"/>
                  <a:pt x="11133671" y="873330"/>
                </a:cubicBezTo>
                <a:cubicBezTo>
                  <a:pt x="10933165" y="958011"/>
                  <a:pt x="10991056" y="850288"/>
                  <a:pt x="10896785" y="873330"/>
                </a:cubicBezTo>
                <a:cubicBezTo>
                  <a:pt x="10802514" y="896372"/>
                  <a:pt x="10690012" y="853978"/>
                  <a:pt x="10541455" y="873330"/>
                </a:cubicBezTo>
                <a:cubicBezTo>
                  <a:pt x="10392898" y="892682"/>
                  <a:pt x="10218369" y="854633"/>
                  <a:pt x="9949238" y="873330"/>
                </a:cubicBezTo>
                <a:cubicBezTo>
                  <a:pt x="9680107" y="892027"/>
                  <a:pt x="9415906" y="838803"/>
                  <a:pt x="9120135" y="873330"/>
                </a:cubicBezTo>
                <a:cubicBezTo>
                  <a:pt x="8824364" y="907857"/>
                  <a:pt x="8465922" y="804351"/>
                  <a:pt x="8291032" y="873330"/>
                </a:cubicBezTo>
                <a:cubicBezTo>
                  <a:pt x="8116142" y="942309"/>
                  <a:pt x="7712026" y="823356"/>
                  <a:pt x="7461929" y="873330"/>
                </a:cubicBezTo>
                <a:cubicBezTo>
                  <a:pt x="7211832" y="923304"/>
                  <a:pt x="7278966" y="866557"/>
                  <a:pt x="7225042" y="873330"/>
                </a:cubicBezTo>
                <a:cubicBezTo>
                  <a:pt x="7171118" y="880103"/>
                  <a:pt x="6904107" y="846913"/>
                  <a:pt x="6751269" y="873330"/>
                </a:cubicBezTo>
                <a:cubicBezTo>
                  <a:pt x="6598431" y="899747"/>
                  <a:pt x="6498548" y="847314"/>
                  <a:pt x="6395939" y="873330"/>
                </a:cubicBezTo>
                <a:cubicBezTo>
                  <a:pt x="6293330" y="899346"/>
                  <a:pt x="5920347" y="845988"/>
                  <a:pt x="5685279" y="873330"/>
                </a:cubicBezTo>
                <a:cubicBezTo>
                  <a:pt x="5450211" y="900672"/>
                  <a:pt x="5382835" y="869168"/>
                  <a:pt x="5093062" y="873330"/>
                </a:cubicBezTo>
                <a:cubicBezTo>
                  <a:pt x="4803289" y="877492"/>
                  <a:pt x="4740081" y="867268"/>
                  <a:pt x="4619289" y="873330"/>
                </a:cubicBezTo>
                <a:cubicBezTo>
                  <a:pt x="4498497" y="879392"/>
                  <a:pt x="4317366" y="841219"/>
                  <a:pt x="4145516" y="873330"/>
                </a:cubicBezTo>
                <a:cubicBezTo>
                  <a:pt x="3973666" y="905441"/>
                  <a:pt x="3787910" y="839903"/>
                  <a:pt x="3671743" y="873330"/>
                </a:cubicBezTo>
                <a:cubicBezTo>
                  <a:pt x="3555576" y="906757"/>
                  <a:pt x="3485309" y="868795"/>
                  <a:pt x="3434856" y="873330"/>
                </a:cubicBezTo>
                <a:cubicBezTo>
                  <a:pt x="3384403" y="877865"/>
                  <a:pt x="3103689" y="849194"/>
                  <a:pt x="2961083" y="873330"/>
                </a:cubicBezTo>
                <a:cubicBezTo>
                  <a:pt x="2818477" y="897466"/>
                  <a:pt x="2837001" y="872677"/>
                  <a:pt x="2724196" y="873330"/>
                </a:cubicBezTo>
                <a:cubicBezTo>
                  <a:pt x="2611391" y="873983"/>
                  <a:pt x="2483633" y="853379"/>
                  <a:pt x="2368866" y="873330"/>
                </a:cubicBezTo>
                <a:cubicBezTo>
                  <a:pt x="2254099" y="893281"/>
                  <a:pt x="1795335" y="861485"/>
                  <a:pt x="1539763" y="873330"/>
                </a:cubicBezTo>
                <a:cubicBezTo>
                  <a:pt x="1284191" y="885175"/>
                  <a:pt x="1237461" y="859393"/>
                  <a:pt x="1065990" y="873330"/>
                </a:cubicBezTo>
                <a:cubicBezTo>
                  <a:pt x="894519" y="887267"/>
                  <a:pt x="314198" y="831062"/>
                  <a:pt x="0" y="873330"/>
                </a:cubicBezTo>
                <a:cubicBezTo>
                  <a:pt x="-30149" y="762877"/>
                  <a:pt x="52705" y="586788"/>
                  <a:pt x="0" y="427932"/>
                </a:cubicBezTo>
                <a:cubicBezTo>
                  <a:pt x="-52705" y="269076"/>
                  <a:pt x="6258" y="137006"/>
                  <a:pt x="0" y="0"/>
                </a:cubicBezTo>
                <a:close/>
              </a:path>
            </a:pathLst>
          </a:custGeom>
          <a:solidFill>
            <a:schemeClr val="accent1">
              <a:lumMod val="10000"/>
              <a:lumOff val="90000"/>
            </a:schemeClr>
          </a:solidFill>
          <a:ln w="12700"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57414760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2812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5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machinelearningmastery.com/understand-the-dynamics-of-learning-rate-on-deep-learning-neural-networks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fna&amp;_nc_gid=vO_GT0SB-sb8qVqZ0QOUCw&amp;oh=00_AfqYyNMZmXVezi9GhOzyLiOGyelihIF_RaUcqA4so9lFEw&amp;oe=69704E41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7labs.com/blog/neural-network-architectures-guide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projectpro.io/article/deep-learning-architectures/996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678D8-39C5-136D-7DE7-C372254E57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308" y="2696547"/>
            <a:ext cx="11073384" cy="1108431"/>
          </a:xfrm>
        </p:spPr>
        <p:txBody>
          <a:bodyPr>
            <a:normAutofit/>
          </a:bodyPr>
          <a:lstStyle/>
          <a:p>
            <a:r>
              <a:rPr lang="en-US" sz="6600" noProof="0" dirty="0"/>
              <a:t>CS312 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CAE1AE-E1E7-EFE4-AB97-134DB71270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43225" y="4814596"/>
            <a:ext cx="9144000" cy="1873541"/>
          </a:xfrm>
        </p:spPr>
        <p:txBody>
          <a:bodyPr>
            <a:normAutofit/>
          </a:bodyPr>
          <a:lstStyle/>
          <a:p>
            <a:pPr algn="r"/>
            <a:r>
              <a:rPr lang="en-US" b="1" noProof="0" dirty="0">
                <a:highlight>
                  <a:srgbClr val="00FFFF"/>
                </a:highlight>
              </a:rPr>
              <a:t>Lecture  #  12</a:t>
            </a:r>
          </a:p>
          <a:p>
            <a:pPr algn="r"/>
            <a:r>
              <a:rPr lang="en-US" b="1" noProof="0" dirty="0"/>
              <a:t>HITEC University, Taxila</a:t>
            </a:r>
          </a:p>
          <a:p>
            <a:pPr algn="r"/>
            <a:r>
              <a:rPr lang="en-US" b="1" noProof="0" dirty="0"/>
              <a:t>Mr. Mubashir Iqbal</a:t>
            </a:r>
          </a:p>
          <a:p>
            <a:pPr algn="r"/>
            <a:r>
              <a:rPr lang="en-US" b="1" noProof="0" dirty="0"/>
              <a:t>Fall-2025</a:t>
            </a:r>
          </a:p>
        </p:txBody>
      </p:sp>
    </p:spTree>
    <p:extLst>
      <p:ext uri="{BB962C8B-B14F-4D97-AF65-F5344CB8AC3E}">
        <p14:creationId xmlns:p14="http://schemas.microsoft.com/office/powerpoint/2010/main" val="393172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CB32C-1751-E967-D8F8-6B9DD50C2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Difference Between ML and DL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D86CC-0A5C-8987-8206-1B734EF09A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A789D60-C410-392F-6F00-94CD911EFA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094897"/>
              </p:ext>
            </p:extLst>
          </p:nvPr>
        </p:nvGraphicFramePr>
        <p:xfrm>
          <a:off x="490987" y="1096169"/>
          <a:ext cx="11349560" cy="453253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674780">
                  <a:extLst>
                    <a:ext uri="{9D8B030D-6E8A-4147-A177-3AD203B41FA5}">
                      <a16:colId xmlns:a16="http://schemas.microsoft.com/office/drawing/2014/main" val="223238193"/>
                    </a:ext>
                  </a:extLst>
                </a:gridCol>
                <a:gridCol w="5674780">
                  <a:extLst>
                    <a:ext uri="{9D8B030D-6E8A-4147-A177-3AD203B41FA5}">
                      <a16:colId xmlns:a16="http://schemas.microsoft.com/office/drawing/2014/main" val="2909264431"/>
                    </a:ext>
                  </a:extLst>
                </a:gridCol>
              </a:tblGrid>
              <a:tr h="86643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200" b="1"/>
                        <a:t>Machine Learning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200" b="1" dirty="0"/>
                        <a:t>Deep Learning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227909"/>
                  </a:ext>
                </a:extLst>
              </a:tr>
              <a:tr h="8664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200" dirty="0"/>
                        <a:t>Works with small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200"/>
                        <a:t>Needs large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6456562"/>
                  </a:ext>
                </a:extLst>
              </a:tr>
              <a:tr h="8664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200"/>
                        <a:t>Needs manual feature extraction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200"/>
                        <a:t>Learns features automatically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673477"/>
                  </a:ext>
                </a:extLst>
              </a:tr>
              <a:tr h="8664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200"/>
                        <a:t>Simple algorithms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3200"/>
                        <a:t>Neural networks with many layers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5045507"/>
                  </a:ext>
                </a:extLst>
              </a:tr>
              <a:tr h="8664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200"/>
                        <a:t>Less computation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200" dirty="0"/>
                        <a:t>Requires GPU/TPU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6719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179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5FD44-6318-1D81-E7B2-0696D7C1D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Types of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F18FD-E10C-1612-B908-066407C4A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Deep learning has different types of neural networks:</a:t>
            </a:r>
          </a:p>
          <a:p>
            <a:pPr marL="0" indent="0">
              <a:buNone/>
            </a:pPr>
            <a:r>
              <a:rPr lang="en-US" b="1" dirty="0"/>
              <a:t>1. Artificial Neural Networks (ANN)</a:t>
            </a:r>
          </a:p>
          <a:p>
            <a:pPr marL="457200" lvl="1" indent="0">
              <a:buNone/>
            </a:pPr>
            <a:r>
              <a:rPr lang="en-US" dirty="0"/>
              <a:t>Basic form used for tabular data.</a:t>
            </a:r>
          </a:p>
          <a:p>
            <a:pPr marL="0" indent="0">
              <a:buNone/>
            </a:pPr>
            <a:r>
              <a:rPr lang="en-US" b="1" dirty="0"/>
              <a:t>2. Convolutional Neural Networks (CNN)</a:t>
            </a:r>
          </a:p>
          <a:p>
            <a:pPr marL="0" indent="0">
              <a:buNone/>
            </a:pPr>
            <a:r>
              <a:rPr lang="en-US" dirty="0"/>
              <a:t>Used for:</a:t>
            </a:r>
          </a:p>
          <a:p>
            <a:pPr lvl="1"/>
            <a:r>
              <a:rPr lang="en-US" dirty="0"/>
              <a:t>Images</a:t>
            </a:r>
          </a:p>
          <a:p>
            <a:pPr lvl="1"/>
            <a:r>
              <a:rPr lang="en-US" dirty="0"/>
              <a:t>Videos</a:t>
            </a:r>
          </a:p>
          <a:p>
            <a:pPr lvl="1"/>
            <a:r>
              <a:rPr lang="en-US" dirty="0"/>
              <a:t>Face recognition</a:t>
            </a:r>
          </a:p>
          <a:p>
            <a:pPr marL="0" indent="0">
              <a:buNone/>
            </a:pPr>
            <a:r>
              <a:rPr lang="en-GB" b="1" dirty="0"/>
              <a:t>3. Recurrent Neural Networks (RNN)</a:t>
            </a:r>
          </a:p>
          <a:p>
            <a:pPr marL="0" indent="0">
              <a:buNone/>
            </a:pPr>
            <a:r>
              <a:rPr lang="en-GB" dirty="0"/>
              <a:t>Used for:</a:t>
            </a:r>
          </a:p>
          <a:p>
            <a:pPr lvl="1"/>
            <a:r>
              <a:rPr lang="en-GB" dirty="0"/>
              <a:t>Text</a:t>
            </a:r>
          </a:p>
          <a:p>
            <a:pPr lvl="1"/>
            <a:r>
              <a:rPr lang="en-GB" dirty="0"/>
              <a:t>Speech</a:t>
            </a:r>
          </a:p>
          <a:p>
            <a:pPr lvl="1"/>
            <a:r>
              <a:rPr lang="en-GB" dirty="0"/>
              <a:t>Time-series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1F2E2-7D96-48E9-39B4-52A8FC1FD3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93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7AC7E-7AFA-2CB0-C48C-E4B7C0F5A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69E8F-293A-CBF9-549D-5B213C1EB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Types of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DF03B-1EC0-3827-4D89-63B89F8AC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4. Transformers: </a:t>
            </a:r>
            <a:r>
              <a:rPr lang="en-GB" dirty="0"/>
              <a:t>Advanced architecture used in:</a:t>
            </a:r>
          </a:p>
          <a:p>
            <a:pPr lvl="1"/>
            <a:r>
              <a:rPr lang="en-GB" dirty="0"/>
              <a:t>ChatGPT</a:t>
            </a:r>
          </a:p>
          <a:p>
            <a:pPr lvl="1"/>
            <a:r>
              <a:rPr lang="en-GB" dirty="0"/>
              <a:t>BERT</a:t>
            </a:r>
          </a:p>
          <a:p>
            <a:pPr lvl="1"/>
            <a:r>
              <a:rPr lang="en-GB" dirty="0"/>
              <a:t>Google Translate</a:t>
            </a:r>
          </a:p>
          <a:p>
            <a:pPr marL="0" indent="0">
              <a:buNone/>
            </a:pPr>
            <a:r>
              <a:rPr lang="en-GB" b="1" dirty="0"/>
              <a:t>Advantages of Deep Learning</a:t>
            </a:r>
          </a:p>
          <a:p>
            <a:pPr lvl="1"/>
            <a:r>
              <a:rPr lang="en-GB" dirty="0"/>
              <a:t>Learns automatically</a:t>
            </a:r>
          </a:p>
          <a:p>
            <a:pPr lvl="1"/>
            <a:r>
              <a:rPr lang="en-GB" dirty="0"/>
              <a:t>Handles complex problems</a:t>
            </a:r>
          </a:p>
          <a:p>
            <a:pPr lvl="1"/>
            <a:r>
              <a:rPr lang="en-GB" dirty="0"/>
              <a:t>Works well with unstructured data</a:t>
            </a:r>
          </a:p>
          <a:p>
            <a:pPr lvl="1"/>
            <a:r>
              <a:rPr lang="en-GB" dirty="0"/>
              <a:t>Achieves high accuracy</a:t>
            </a:r>
          </a:p>
          <a:p>
            <a:pPr marL="0" indent="0">
              <a:buNone/>
            </a:pPr>
            <a:r>
              <a:rPr lang="en-GB" b="1" dirty="0"/>
              <a:t>Disadvantages of Deep Learning</a:t>
            </a:r>
          </a:p>
          <a:p>
            <a:pPr lvl="1"/>
            <a:r>
              <a:rPr lang="en-GB" dirty="0"/>
              <a:t>Needs lots of data</a:t>
            </a:r>
          </a:p>
          <a:p>
            <a:pPr lvl="1"/>
            <a:r>
              <a:rPr lang="en-GB" dirty="0"/>
              <a:t>Requires powerful hardware (GPU)</a:t>
            </a:r>
          </a:p>
          <a:p>
            <a:pPr lvl="1"/>
            <a:r>
              <a:rPr lang="en-GB" dirty="0"/>
              <a:t>Training takes time</a:t>
            </a:r>
          </a:p>
          <a:p>
            <a:pPr lvl="1"/>
            <a:r>
              <a:rPr lang="en-GB" dirty="0"/>
              <a:t>Hard to interpret (black-box nature)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ABBEC0-B775-76B0-E633-8407D17B83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821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37358-7536-70B2-AD7C-9CE83F239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E4069-B193-998A-3667-87F61BBE0B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Artificial Neural Networks (ANN)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0CCB9-9B41-009E-E797-0966B97AFD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2050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9B2E1-9613-4C1E-29BF-FFFC3D75F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Artificial Neural Networks (ANN)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81801-3276-26C7-1FEE-432B3AC22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An ANN is a machine learning model that tries to mimic how our brain processes information</a:t>
            </a:r>
            <a:r>
              <a:rPr lang="en-GB" dirty="0"/>
              <a:t>. It consists of layers of small processing units called </a:t>
            </a:r>
            <a:r>
              <a:rPr lang="en-GB" b="1" dirty="0"/>
              <a:t>artificial neurons</a:t>
            </a:r>
            <a:r>
              <a:rPr lang="en-GB" dirty="0"/>
              <a:t> that work together to solve complex problems.</a:t>
            </a:r>
          </a:p>
          <a:p>
            <a:endParaRPr lang="en-GB" sz="2000" dirty="0"/>
          </a:p>
          <a:p>
            <a:r>
              <a:rPr lang="en-GB" dirty="0"/>
              <a:t>Just like the human brain has neurons that are connected by synapses, an ANN has: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GB" dirty="0"/>
              <a:t>So ANN is a simplified digital version of how the brain learns.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D5508-8019-760B-542B-64ADD0A3B8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14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8947C91-2B91-4017-D3F1-7F2000CFB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640296"/>
              </p:ext>
            </p:extLst>
          </p:nvPr>
        </p:nvGraphicFramePr>
        <p:xfrm>
          <a:off x="4731046" y="3442996"/>
          <a:ext cx="7277877" cy="2590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893821">
                  <a:extLst>
                    <a:ext uri="{9D8B030D-6E8A-4147-A177-3AD203B41FA5}">
                      <a16:colId xmlns:a16="http://schemas.microsoft.com/office/drawing/2014/main" val="2477417887"/>
                    </a:ext>
                  </a:extLst>
                </a:gridCol>
                <a:gridCol w="4384056">
                  <a:extLst>
                    <a:ext uri="{9D8B030D-6E8A-4147-A177-3AD203B41FA5}">
                      <a16:colId xmlns:a16="http://schemas.microsoft.com/office/drawing/2014/main" val="38218147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Biological Brain</a:t>
                      </a:r>
                    </a:p>
                  </a:txBody>
                  <a:tcPr anchor="ctr">
                    <a:solidFill>
                      <a:srgbClr val="CDDF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Artificial Neural Network</a:t>
                      </a:r>
                    </a:p>
                  </a:txBody>
                  <a:tcPr anchor="ctr">
                    <a:solidFill>
                      <a:srgbClr val="CD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8869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Neurons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Artificial Neurons (nodes)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47199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Synapses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Weights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4610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Neuron Activation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Activation Function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77173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Adjusting weights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3647794"/>
                  </a:ext>
                </a:extLst>
              </a:tr>
            </a:tbl>
          </a:graphicData>
        </a:graphic>
      </p:graphicFrame>
      <p:pic>
        <p:nvPicPr>
          <p:cNvPr id="5" name="Picture 4" descr="Let's Build a Neuron with Playdough">
            <a:extLst>
              <a:ext uri="{FF2B5EF4-FFF2-40B4-BE49-F238E27FC236}">
                <a16:creationId xmlns:a16="http://schemas.microsoft.com/office/drawing/2014/main" id="{2D810ED8-0E37-5A5A-6B80-30E58DCBB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717917"/>
            <a:ext cx="4443235" cy="217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6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F8E94-105E-CD77-9FD4-B0E03DB58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Artificial Neural Networks (ANN)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F5404-48DC-6EF6-302A-F33AF5B0C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 descr="Artificial Neural Networks | Cybiant">
            <a:extLst>
              <a:ext uri="{FF2B5EF4-FFF2-40B4-BE49-F238E27FC236}">
                <a16:creationId xmlns:a16="http://schemas.microsoft.com/office/drawing/2014/main" id="{67EA99A5-CBDF-6ECD-D7F8-6AF0ABB46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04" y="1048970"/>
            <a:ext cx="11406326" cy="570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9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82AA0-D36E-D3DB-A8BB-A2C61E4BE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ANN Learns?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3C14D-549B-ED12-558B-280745C4C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ANN learns through a process called </a:t>
            </a:r>
            <a:r>
              <a:rPr lang="en-GB" b="1" dirty="0"/>
              <a:t>training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n-GB" b="1" dirty="0"/>
              <a:t>Step 1: Forward Propagation</a:t>
            </a:r>
          </a:p>
          <a:p>
            <a:pPr lvl="1"/>
            <a:r>
              <a:rPr lang="en-GB" dirty="0"/>
              <a:t>Data flows from input → hidden layers → output</a:t>
            </a:r>
          </a:p>
          <a:p>
            <a:pPr lvl="1"/>
            <a:r>
              <a:rPr lang="en-GB" dirty="0"/>
              <a:t>ANN makes a prediction</a:t>
            </a:r>
          </a:p>
          <a:p>
            <a:pPr marL="0" indent="0">
              <a:buNone/>
            </a:pPr>
            <a:r>
              <a:rPr lang="en-GB" b="1" dirty="0"/>
              <a:t>Step 2: Calculate Error</a:t>
            </a:r>
          </a:p>
          <a:p>
            <a:pPr lvl="1"/>
            <a:r>
              <a:rPr lang="en-GB" dirty="0"/>
              <a:t>Compare prediction with actual value</a:t>
            </a:r>
          </a:p>
          <a:p>
            <a:pPr lvl="1"/>
            <a:r>
              <a:rPr lang="en-GB" dirty="0"/>
              <a:t>Compute </a:t>
            </a:r>
            <a:r>
              <a:rPr lang="en-GB" b="1" dirty="0"/>
              <a:t>loss</a:t>
            </a:r>
            <a:r>
              <a:rPr lang="en-GB" dirty="0"/>
              <a:t> (how wrong the model is)</a:t>
            </a:r>
          </a:p>
          <a:p>
            <a:pPr marL="0" indent="0">
              <a:buNone/>
            </a:pPr>
            <a:r>
              <a:rPr lang="en-GB" b="1" dirty="0"/>
              <a:t>Step 3: Backpropagation</a:t>
            </a:r>
          </a:p>
          <a:p>
            <a:pPr lvl="1"/>
            <a:r>
              <a:rPr lang="en-GB" dirty="0"/>
              <a:t>ANN adjusts weights to reduce error</a:t>
            </a:r>
          </a:p>
          <a:p>
            <a:pPr lvl="1"/>
            <a:r>
              <a:rPr lang="en-GB" dirty="0"/>
              <a:t>It “</a:t>
            </a:r>
            <a:r>
              <a:rPr lang="en-GB" b="1" dirty="0"/>
              <a:t>learns</a:t>
            </a:r>
            <a:r>
              <a:rPr lang="en-GB" dirty="0"/>
              <a:t>” from mistakes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cycle continues until the network becomes accurate.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9A6E3-727E-56D8-A551-19C1DBD18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22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319CC-18E7-3659-BA07-3AD549B8A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4EC16-E3AE-551B-2600-2D11AA05E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Artificial Neural Networks (ANN)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C8B5A3D-66A9-D297-5263-7B925C6755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0900286"/>
              </p:ext>
            </p:extLst>
          </p:nvPr>
        </p:nvGraphicFramePr>
        <p:xfrm>
          <a:off x="183077" y="1297001"/>
          <a:ext cx="11844338" cy="44805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846123">
                  <a:extLst>
                    <a:ext uri="{9D8B030D-6E8A-4147-A177-3AD203B41FA5}">
                      <a16:colId xmlns:a16="http://schemas.microsoft.com/office/drawing/2014/main" val="3100921088"/>
                    </a:ext>
                  </a:extLst>
                </a:gridCol>
                <a:gridCol w="6998215">
                  <a:extLst>
                    <a:ext uri="{9D8B030D-6E8A-4147-A177-3AD203B41FA5}">
                      <a16:colId xmlns:a16="http://schemas.microsoft.com/office/drawing/2014/main" val="9780445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600" b="1" dirty="0">
                          <a:solidFill>
                            <a:schemeClr val="accent1">
                              <a:lumMod val="75000"/>
                              <a:lumOff val="25000"/>
                            </a:schemeClr>
                          </a:solidFill>
                        </a:rPr>
                        <a:t>Application</a:t>
                      </a:r>
                    </a:p>
                  </a:txBody>
                  <a:tcPr anchor="ctr">
                    <a:solidFill>
                      <a:srgbClr val="CDDF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600" b="1" dirty="0">
                          <a:solidFill>
                            <a:schemeClr val="accent1">
                              <a:lumMod val="75000"/>
                              <a:lumOff val="25000"/>
                            </a:schemeClr>
                          </a:solidFill>
                        </a:rPr>
                        <a:t>Use of ANN</a:t>
                      </a:r>
                    </a:p>
                  </a:txBody>
                  <a:tcPr anchor="ctr">
                    <a:solidFill>
                      <a:srgbClr val="CD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856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 dirty="0">
                          <a:solidFill>
                            <a:schemeClr val="accent1">
                              <a:lumMod val="75000"/>
                              <a:lumOff val="25000"/>
                            </a:schemeClr>
                          </a:solidFill>
                        </a:rPr>
                        <a:t>Email spam detection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>
                          <a:solidFill>
                            <a:schemeClr val="accent1">
                              <a:lumMod val="75000"/>
                              <a:lumOff val="25000"/>
                            </a:schemeClr>
                          </a:solidFill>
                        </a:rPr>
                        <a:t>Classifies spam vs. non-spam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5103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>
                          <a:solidFill>
                            <a:schemeClr val="accent1">
                              <a:lumMod val="75000"/>
                              <a:lumOff val="25000"/>
                            </a:schemeClr>
                          </a:solidFill>
                        </a:rPr>
                        <a:t>Medical diagnosis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>
                          <a:solidFill>
                            <a:schemeClr val="accent1">
                              <a:lumMod val="75000"/>
                              <a:lumOff val="25000"/>
                            </a:schemeClr>
                          </a:solidFill>
                        </a:rPr>
                        <a:t>Predicts disease risk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5281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>
                          <a:solidFill>
                            <a:schemeClr val="accent1">
                              <a:lumMod val="75000"/>
                              <a:lumOff val="25000"/>
                            </a:schemeClr>
                          </a:solidFill>
                        </a:rPr>
                        <a:t>Stock market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>
                          <a:solidFill>
                            <a:schemeClr val="accent1">
                              <a:lumMod val="75000"/>
                              <a:lumOff val="25000"/>
                            </a:schemeClr>
                          </a:solidFill>
                        </a:rPr>
                        <a:t>Predicts price movements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6481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>
                          <a:solidFill>
                            <a:schemeClr val="accent1">
                              <a:lumMod val="75000"/>
                              <a:lumOff val="25000"/>
                            </a:schemeClr>
                          </a:solidFill>
                        </a:rPr>
                        <a:t>Weather forecasting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>
                          <a:solidFill>
                            <a:schemeClr val="accent1">
                              <a:lumMod val="75000"/>
                              <a:lumOff val="25000"/>
                            </a:schemeClr>
                          </a:solidFill>
                        </a:rPr>
                        <a:t>Predicts temperature or rain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6498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>
                          <a:solidFill>
                            <a:schemeClr val="accent1">
                              <a:lumMod val="75000"/>
                              <a:lumOff val="25000"/>
                            </a:schemeClr>
                          </a:solidFill>
                        </a:rPr>
                        <a:t>Banking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>
                          <a:solidFill>
                            <a:schemeClr val="accent1">
                              <a:lumMod val="75000"/>
                              <a:lumOff val="25000"/>
                            </a:schemeClr>
                          </a:solidFill>
                        </a:rPr>
                        <a:t>Fraud detection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5380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>
                          <a:solidFill>
                            <a:schemeClr val="accent1">
                              <a:lumMod val="75000"/>
                              <a:lumOff val="25000"/>
                            </a:schemeClr>
                          </a:solidFill>
                        </a:rPr>
                        <a:t>Finance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 dirty="0">
                          <a:solidFill>
                            <a:schemeClr val="accent1">
                              <a:lumMod val="75000"/>
                              <a:lumOff val="25000"/>
                            </a:schemeClr>
                          </a:solidFill>
                        </a:rPr>
                        <a:t>Credit score prediction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232030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0ED26-F7A3-A4F6-3D54-73F26663CF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56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4D68D-B963-2EA8-A5E9-0EAEE3845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101CE-F8D0-2869-954B-69A2F7795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Artificial Neural Networks (ANN)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27879-3215-4F2D-65E9-790495A4B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Advantages of ANN</a:t>
            </a:r>
          </a:p>
          <a:p>
            <a:pPr lvl="1"/>
            <a:r>
              <a:rPr lang="en-GB" dirty="0"/>
              <a:t>Learns automatically</a:t>
            </a:r>
          </a:p>
          <a:p>
            <a:pPr lvl="1"/>
            <a:r>
              <a:rPr lang="en-GB" dirty="0"/>
              <a:t>Handles complex and noisy data</a:t>
            </a:r>
          </a:p>
          <a:p>
            <a:pPr lvl="1"/>
            <a:r>
              <a:rPr lang="en-GB" dirty="0"/>
              <a:t>Can approximate any function</a:t>
            </a:r>
          </a:p>
          <a:p>
            <a:pPr lvl="1"/>
            <a:r>
              <a:rPr lang="en-GB" dirty="0"/>
              <a:t>Scales well with large datasets</a:t>
            </a:r>
          </a:p>
          <a:p>
            <a:pPr marL="0" indent="0">
              <a:buNone/>
            </a:pPr>
            <a:r>
              <a:rPr lang="en-GB" b="1" dirty="0"/>
              <a:t>Disadvantages of ANN</a:t>
            </a:r>
          </a:p>
          <a:p>
            <a:pPr lvl="1"/>
            <a:r>
              <a:rPr lang="en-GB" dirty="0"/>
              <a:t>Needs a lot of data</a:t>
            </a:r>
          </a:p>
          <a:p>
            <a:pPr lvl="1"/>
            <a:r>
              <a:rPr lang="en-GB" dirty="0"/>
              <a:t>Requires powerful hardware</a:t>
            </a:r>
          </a:p>
          <a:p>
            <a:pPr lvl="1"/>
            <a:r>
              <a:rPr lang="en-GB" dirty="0"/>
              <a:t>Hard to interpret (“black box”)</a:t>
            </a:r>
          </a:p>
          <a:p>
            <a:pPr lvl="1"/>
            <a:r>
              <a:rPr lang="en-GB" dirty="0"/>
              <a:t>Can overfit if not tuned properly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BF152-DFF2-B0CE-752E-126F5C1DB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28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D0782-A530-CE05-FEFC-C8EC015511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Structure of an ANN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33F8E-8275-A406-9FE2-48D13DF858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Visualizing Artificial Neural Networks (ANNs) with just One Line of Code |  by Adesh Shah | TDS Archive | Medium">
            <a:extLst>
              <a:ext uri="{FF2B5EF4-FFF2-40B4-BE49-F238E27FC236}">
                <a16:creationId xmlns:a16="http://schemas.microsoft.com/office/drawing/2014/main" id="{85917554-9448-77AA-66A5-3D94FB2736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27" t="12109" b="11020"/>
          <a:stretch>
            <a:fillRect/>
          </a:stretch>
        </p:blipFill>
        <p:spPr>
          <a:xfrm>
            <a:off x="3284375" y="3735866"/>
            <a:ext cx="6557864" cy="309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55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C066-B27D-AA38-885C-2397EF3ED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Lecture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6D9A2-03FB-796F-DEE1-8BF6927A2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GB" dirty="0"/>
              <a:t>Introduction to Deep Learning </a:t>
            </a:r>
          </a:p>
          <a:p>
            <a:r>
              <a:rPr lang="en-GB" dirty="0"/>
              <a:t>Introduction to Artificial Neural Networks (ANN)</a:t>
            </a:r>
          </a:p>
          <a:p>
            <a:r>
              <a:rPr lang="en-GB" dirty="0"/>
              <a:t>Structure of ANN</a:t>
            </a:r>
          </a:p>
          <a:p>
            <a:r>
              <a:rPr lang="en-GB" dirty="0"/>
              <a:t>Neuron and It’s Structure </a:t>
            </a:r>
          </a:p>
          <a:p>
            <a:r>
              <a:rPr lang="en-GB" dirty="0"/>
              <a:t>Multi-Layer Perceptron (MLP) and Backpropagation </a:t>
            </a:r>
          </a:p>
          <a:p>
            <a:r>
              <a:rPr lang="en-GB" dirty="0"/>
              <a:t>Activation Functions </a:t>
            </a:r>
          </a:p>
          <a:p>
            <a:r>
              <a:rPr lang="en-GB" noProof="0" dirty="0" err="1"/>
              <a:t>Pyt</a:t>
            </a:r>
            <a:r>
              <a:rPr lang="en-GB" dirty="0"/>
              <a:t>hon Codes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9F48D-8FC8-EA4C-9F18-AB41CC3BC7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z="1800" b="1" noProof="0" smtClean="0"/>
              <a:pPr/>
              <a:t>2</a:t>
            </a:fld>
            <a:endParaRPr lang="en-US" sz="1800" b="1" noProof="0" dirty="0"/>
          </a:p>
        </p:txBody>
      </p:sp>
    </p:spTree>
    <p:extLst>
      <p:ext uri="{BB962C8B-B14F-4D97-AF65-F5344CB8AC3E}">
        <p14:creationId xmlns:p14="http://schemas.microsoft.com/office/powerpoint/2010/main" val="157277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4CDFB-FE3D-6F3C-F1DC-A12C22A55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C5A56-6AC0-8E1D-061B-86F0D7F29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Types of Layers in an ANN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B4955-2701-3994-6704-B0A0EB843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An ANN has </a:t>
            </a:r>
            <a:r>
              <a:rPr lang="en-GB" b="1" dirty="0"/>
              <a:t>3 main types of layers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n-GB" b="1" dirty="0"/>
              <a:t>1. Input Layer</a:t>
            </a:r>
          </a:p>
          <a:p>
            <a:pPr lvl="1"/>
            <a:r>
              <a:rPr lang="en-GB" dirty="0"/>
              <a:t>Takes the raw data (numbers, pixels, features).</a:t>
            </a:r>
          </a:p>
          <a:p>
            <a:pPr lvl="1"/>
            <a:r>
              <a:rPr lang="en-GB" dirty="0"/>
              <a:t>Example: image pixels, temperature values.</a:t>
            </a:r>
          </a:p>
          <a:p>
            <a:pPr marL="0" indent="0">
              <a:buNone/>
            </a:pPr>
            <a:r>
              <a:rPr lang="en-GB" b="1" dirty="0"/>
              <a:t>2. Hidden Layers</a:t>
            </a:r>
          </a:p>
          <a:p>
            <a:pPr lvl="1"/>
            <a:r>
              <a:rPr lang="en-GB" dirty="0"/>
              <a:t>Perform mathematical operations.</a:t>
            </a:r>
          </a:p>
          <a:p>
            <a:pPr lvl="1"/>
            <a:r>
              <a:rPr lang="en-GB" dirty="0"/>
              <a:t>Learn patterns in the data automatically.</a:t>
            </a:r>
          </a:p>
          <a:p>
            <a:pPr lvl="1"/>
            <a:r>
              <a:rPr lang="en-GB" dirty="0"/>
              <a:t>More hidden layers = deeper network.</a:t>
            </a:r>
          </a:p>
          <a:p>
            <a:pPr marL="0" indent="0">
              <a:buNone/>
            </a:pPr>
            <a:r>
              <a:rPr lang="en-GB" b="1" dirty="0"/>
              <a:t>3. Output Layer</a:t>
            </a:r>
          </a:p>
          <a:p>
            <a:pPr lvl="1"/>
            <a:r>
              <a:rPr lang="en-GB" dirty="0"/>
              <a:t>Produces the final prediction.</a:t>
            </a:r>
          </a:p>
          <a:p>
            <a:pPr lvl="1"/>
            <a:r>
              <a:rPr lang="en-GB" dirty="0"/>
              <a:t>Example: class label, number, category.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EDE6A-8497-B92B-C667-88CF0A3E7B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78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D16BD-DD19-393B-1344-7D14E3DC5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6374-FD47-0133-037B-B4C17CCE1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077" y="118517"/>
            <a:ext cx="11825846" cy="689708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Structure of an ANN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1E4EE-4F23-F40C-A32B-C4D826AD4B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19823" y="6445378"/>
            <a:ext cx="1689100" cy="365125"/>
          </a:xfrm>
        </p:spPr>
        <p:txBody>
          <a:bodyPr/>
          <a:lstStyle/>
          <a:p>
            <a:fld id="{7472CE09-311C-4CDB-87AD-5FE14EBCB3AD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E08F787-69AE-A86C-4319-0B89B8C68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An ANN is built from layers of interconnected processing units called </a:t>
            </a:r>
            <a:r>
              <a:rPr lang="en-GB" b="1" dirty="0"/>
              <a:t>artificial neurons</a:t>
            </a:r>
            <a:r>
              <a:rPr lang="en-GB" dirty="0"/>
              <a:t>. The complete structure consists of: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b="1" dirty="0"/>
              <a:t>Input Layer</a:t>
            </a:r>
            <a:endParaRPr lang="en-GB" dirty="0"/>
          </a:p>
          <a:p>
            <a:pPr marL="914400" lvl="1" indent="-457200">
              <a:buFont typeface="+mj-lt"/>
              <a:buAutoNum type="arabicPeriod"/>
            </a:pPr>
            <a:r>
              <a:rPr lang="en-GB" b="1" dirty="0"/>
              <a:t>Hidden Layer(s)</a:t>
            </a:r>
            <a:endParaRPr lang="en-GB" dirty="0"/>
          </a:p>
          <a:p>
            <a:pPr marL="914400" lvl="1" indent="-457200">
              <a:buFont typeface="+mj-lt"/>
              <a:buAutoNum type="arabicPeriod"/>
            </a:pPr>
            <a:r>
              <a:rPr lang="en-GB" b="1" dirty="0"/>
              <a:t>Output Layer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b="1" dirty="0"/>
              <a:t>Forward Propagation</a:t>
            </a:r>
            <a:endParaRPr lang="en-GB" dirty="0"/>
          </a:p>
          <a:p>
            <a:pPr marL="914400" lvl="1" indent="-457200">
              <a:buFont typeface="+mj-lt"/>
              <a:buAutoNum type="arabicPeriod"/>
            </a:pPr>
            <a:r>
              <a:rPr lang="en-GB" b="1" dirty="0"/>
              <a:t>Backpropagation</a:t>
            </a:r>
            <a:endParaRPr lang="en-GB" dirty="0"/>
          </a:p>
          <a:p>
            <a:pPr marL="914400" lvl="1" indent="-457200">
              <a:buFont typeface="+mj-lt"/>
              <a:buAutoNum type="arabicPeriod"/>
            </a:pPr>
            <a:r>
              <a:rPr lang="en-GB" b="1" dirty="0"/>
              <a:t>Learning Rate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b="1" dirty="0"/>
              <a:t>Loss Function</a:t>
            </a:r>
          </a:p>
          <a:p>
            <a:pPr marL="0" indent="0">
              <a:buNone/>
            </a:pPr>
            <a:r>
              <a:rPr lang="en-GB" dirty="0"/>
              <a:t>Each part plays an important role in how the network </a:t>
            </a:r>
            <a:r>
              <a:rPr lang="en-GB" b="1" dirty="0"/>
              <a:t>learns, processes information, and makes predictions</a:t>
            </a:r>
            <a:r>
              <a:rPr lang="en-GB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45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D0A5F-D836-1BE7-EE9C-88311DA71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yers in Artificial Neural Networks (ANN) - GeeksforGeeks">
            <a:extLst>
              <a:ext uri="{FF2B5EF4-FFF2-40B4-BE49-F238E27FC236}">
                <a16:creationId xmlns:a16="http://schemas.microsoft.com/office/drawing/2014/main" id="{6FD2F655-CBB5-4D92-866F-04F70333B6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56" t="4680" r="10194" b="8980"/>
          <a:stretch>
            <a:fillRect/>
          </a:stretch>
        </p:blipFill>
        <p:spPr>
          <a:xfrm>
            <a:off x="7062398" y="1996747"/>
            <a:ext cx="4977202" cy="39981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A873F9-7EAE-7150-A830-DBD157159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077" y="118517"/>
            <a:ext cx="11825846" cy="689708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Structure of an ANN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5BF2B92-E1F5-9229-F3C1-3AE5C97E6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GB" sz="3200" b="1" dirty="0"/>
              <a:t>Input Layer</a:t>
            </a:r>
          </a:p>
          <a:p>
            <a:pPr lvl="1"/>
            <a:r>
              <a:rPr lang="en-GB" dirty="0"/>
              <a:t>The first layer of the ANN.</a:t>
            </a:r>
          </a:p>
          <a:p>
            <a:pPr lvl="1"/>
            <a:r>
              <a:rPr lang="en-GB" dirty="0"/>
              <a:t>It receives the raw data and passes it into the network.</a:t>
            </a:r>
          </a:p>
          <a:p>
            <a:pPr marL="0" indent="0">
              <a:buNone/>
            </a:pPr>
            <a:r>
              <a:rPr lang="en-GB" b="1" dirty="0"/>
              <a:t>What It Does:</a:t>
            </a:r>
          </a:p>
          <a:p>
            <a:pPr lvl="1"/>
            <a:r>
              <a:rPr lang="en-GB" dirty="0"/>
              <a:t>Does not perform any calculations.</a:t>
            </a:r>
          </a:p>
          <a:p>
            <a:pPr lvl="1"/>
            <a:r>
              <a:rPr lang="en-GB" dirty="0"/>
              <a:t>Simply distributes input values to the next layer.</a:t>
            </a:r>
          </a:p>
          <a:p>
            <a:pPr marL="0" indent="0">
              <a:buNone/>
            </a:pPr>
            <a:r>
              <a:rPr lang="en-GB" b="1" dirty="0">
                <a:highlight>
                  <a:srgbClr val="FFFF00"/>
                </a:highlight>
              </a:rPr>
              <a:t>Example: </a:t>
            </a:r>
          </a:p>
          <a:p>
            <a:pPr marL="0" indent="0">
              <a:buNone/>
            </a:pPr>
            <a:r>
              <a:rPr lang="en-GB" dirty="0"/>
              <a:t>If your dataset has:</a:t>
            </a:r>
          </a:p>
          <a:p>
            <a:pPr lvl="1"/>
            <a:r>
              <a:rPr lang="en-GB" dirty="0"/>
              <a:t>Age</a:t>
            </a:r>
          </a:p>
          <a:p>
            <a:pPr lvl="1"/>
            <a:r>
              <a:rPr lang="en-GB" dirty="0"/>
              <a:t>Income</a:t>
            </a:r>
          </a:p>
          <a:p>
            <a:pPr lvl="1"/>
            <a:r>
              <a:rPr lang="en-GB" dirty="0"/>
              <a:t>Education level</a:t>
            </a:r>
          </a:p>
          <a:p>
            <a:pPr marL="0" indent="0">
              <a:buNone/>
            </a:pPr>
            <a:r>
              <a:rPr lang="en-GB" dirty="0"/>
              <a:t>  Then the input layer has </a:t>
            </a:r>
            <a:r>
              <a:rPr lang="en-GB" b="1" dirty="0"/>
              <a:t>3 neurons</a:t>
            </a:r>
            <a:r>
              <a:rPr lang="en-GB" dirty="0"/>
              <a:t>, one for each feature.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94016-297C-6459-F690-A69BC763A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19823" y="6445378"/>
            <a:ext cx="1689100" cy="365125"/>
          </a:xfrm>
        </p:spPr>
        <p:txBody>
          <a:bodyPr/>
          <a:lstStyle/>
          <a:p>
            <a:fld id="{7472CE09-311C-4CDB-87AD-5FE14EBCB3AD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40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B5C31-706B-1E88-3D23-812FDC1BF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veiling the Mysteries of Hidden Layers in Artificial Neural Networks | by  Everton Gomede, PhD | AI Mind">
            <a:extLst>
              <a:ext uri="{FF2B5EF4-FFF2-40B4-BE49-F238E27FC236}">
                <a16:creationId xmlns:a16="http://schemas.microsoft.com/office/drawing/2014/main" id="{EDB4E1E9-5438-BE51-A00B-31D65DFE6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0" y="3048000"/>
            <a:ext cx="5238750" cy="381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D3B250-021D-852B-5DF4-9D4CF1CAD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077" y="118517"/>
            <a:ext cx="11825846" cy="689708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Structure of an ANN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578D3B-F171-A1ED-F79F-AE9C51450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3200" b="1" dirty="0"/>
              <a:t>2. Hidden Layers</a:t>
            </a:r>
          </a:p>
          <a:p>
            <a:pPr lvl="1"/>
            <a:r>
              <a:rPr lang="en-GB" sz="2800" dirty="0"/>
              <a:t>Layers between input and output layers.</a:t>
            </a:r>
          </a:p>
          <a:p>
            <a:pPr lvl="1"/>
            <a:r>
              <a:rPr lang="en-GB" sz="2800" dirty="0"/>
              <a:t>Can be one layer (shallow) or many layers (deep neural network).</a:t>
            </a:r>
          </a:p>
          <a:p>
            <a:pPr marL="0" indent="0">
              <a:buNone/>
            </a:pPr>
            <a:r>
              <a:rPr lang="en-GB" sz="3200" b="1" dirty="0"/>
              <a:t>What They Do:</a:t>
            </a:r>
          </a:p>
          <a:p>
            <a:pPr lvl="1"/>
            <a:r>
              <a:rPr lang="en-GB" sz="2800" dirty="0"/>
              <a:t>Perform mathematical computations.</a:t>
            </a:r>
          </a:p>
          <a:p>
            <a:pPr lvl="1"/>
            <a:r>
              <a:rPr lang="en-GB" sz="2800" dirty="0"/>
              <a:t>Extract patterns and relationships.</a:t>
            </a:r>
          </a:p>
          <a:p>
            <a:pPr lvl="1"/>
            <a:r>
              <a:rPr lang="en-GB" sz="2800" dirty="0"/>
              <a:t>Transform inputs into useful representations.</a:t>
            </a:r>
          </a:p>
          <a:p>
            <a:pPr marL="0" indent="0">
              <a:buNone/>
            </a:pPr>
            <a:r>
              <a:rPr lang="en-GB" sz="3200" b="1" dirty="0"/>
              <a:t>Deep vs Shallow:</a:t>
            </a:r>
          </a:p>
          <a:p>
            <a:pPr lvl="1"/>
            <a:r>
              <a:rPr lang="en-GB" sz="2800" b="1" dirty="0"/>
              <a:t>Shallow ANN</a:t>
            </a:r>
            <a:r>
              <a:rPr lang="en-GB" sz="2800" dirty="0"/>
              <a:t> = 1 hidden layer</a:t>
            </a:r>
          </a:p>
          <a:p>
            <a:pPr lvl="1"/>
            <a:r>
              <a:rPr lang="en-GB" sz="2800" b="1" dirty="0"/>
              <a:t>Deep Neural Network (DNN)</a:t>
            </a:r>
            <a:r>
              <a:rPr lang="en-GB" sz="2800" dirty="0"/>
              <a:t> = 2 or more hidden layers</a:t>
            </a:r>
          </a:p>
          <a:p>
            <a:pPr marL="0" indent="0">
              <a:buNone/>
            </a:pPr>
            <a:r>
              <a:rPr lang="en-GB" sz="3200" b="1" dirty="0"/>
              <a:t>Example:</a:t>
            </a:r>
          </a:p>
          <a:p>
            <a:pPr marL="457200" lvl="1" indent="0">
              <a:buNone/>
            </a:pPr>
            <a:r>
              <a:rPr lang="en-GB" sz="2800" dirty="0"/>
              <a:t>Hidden layers may learn:</a:t>
            </a:r>
          </a:p>
          <a:p>
            <a:pPr lvl="1"/>
            <a:r>
              <a:rPr lang="en-GB" sz="2800" dirty="0"/>
              <a:t>Shapes in images</a:t>
            </a:r>
          </a:p>
          <a:p>
            <a:pPr lvl="1"/>
            <a:r>
              <a:rPr lang="en-GB" sz="2800" dirty="0"/>
              <a:t>Trends in sales</a:t>
            </a:r>
          </a:p>
          <a:p>
            <a:pPr lvl="1"/>
            <a:r>
              <a:rPr lang="en-GB" sz="2800" dirty="0"/>
              <a:t>Indicators of fraud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C7A50E-39A6-FA7F-3DEA-64A063CD10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19823" y="6445378"/>
            <a:ext cx="1689100" cy="365125"/>
          </a:xfrm>
        </p:spPr>
        <p:txBody>
          <a:bodyPr/>
          <a:lstStyle/>
          <a:p>
            <a:fld id="{7472CE09-311C-4CDB-87AD-5FE14EBCB3AD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43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6E7CC-7B88-A0A7-4ABC-6B9F3F06F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veiling the Mysteries of Hidden Layers in Artificial Neural Networks | by  Everton Gomede, PhD | AI Mind">
            <a:extLst>
              <a:ext uri="{FF2B5EF4-FFF2-40B4-BE49-F238E27FC236}">
                <a16:creationId xmlns:a16="http://schemas.microsoft.com/office/drawing/2014/main" id="{0BF18EF4-3AD2-8D0C-DD2C-131E23A4B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796" y="884173"/>
            <a:ext cx="4519127" cy="32866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BB2B01-0D71-933E-C711-F9F16B150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077" y="118517"/>
            <a:ext cx="11825846" cy="689708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Structure of an ANN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08E2EAC-9975-1BB8-EC01-0CD0A2C54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b="1" dirty="0"/>
              <a:t>3. Output Layer</a:t>
            </a:r>
          </a:p>
          <a:p>
            <a:pPr lvl="1"/>
            <a:r>
              <a:rPr lang="en-GB" sz="2800" dirty="0"/>
              <a:t>The final layer of the ANN.</a:t>
            </a:r>
          </a:p>
          <a:p>
            <a:pPr lvl="1"/>
            <a:r>
              <a:rPr lang="en-GB" sz="2800" dirty="0"/>
              <a:t>Produces the prediction or classification.</a:t>
            </a:r>
          </a:p>
          <a:p>
            <a:pPr marL="0" indent="0">
              <a:buNone/>
            </a:pPr>
            <a:endParaRPr lang="en-GB" sz="3200" b="1" dirty="0"/>
          </a:p>
          <a:p>
            <a:pPr marL="0" indent="0">
              <a:buNone/>
            </a:pPr>
            <a:r>
              <a:rPr lang="en-GB" sz="3200" b="1" dirty="0"/>
              <a:t>Type of Output Depends on Task: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A6292-44B4-CDFF-ADC9-430D90D2D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19823" y="6445378"/>
            <a:ext cx="1689100" cy="365125"/>
          </a:xfrm>
        </p:spPr>
        <p:txBody>
          <a:bodyPr/>
          <a:lstStyle/>
          <a:p>
            <a:fld id="{7472CE09-311C-4CDB-87AD-5FE14EBCB3AD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C5BAD4C-896D-6BA7-97BC-59D5B55F8F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1701450"/>
              </p:ext>
            </p:extLst>
          </p:nvPr>
        </p:nvGraphicFramePr>
        <p:xfrm>
          <a:off x="1824878" y="4052950"/>
          <a:ext cx="10214722" cy="23164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345342">
                  <a:extLst>
                    <a:ext uri="{9D8B030D-6E8A-4147-A177-3AD203B41FA5}">
                      <a16:colId xmlns:a16="http://schemas.microsoft.com/office/drawing/2014/main" val="1284984787"/>
                    </a:ext>
                  </a:extLst>
                </a:gridCol>
                <a:gridCol w="5869380">
                  <a:extLst>
                    <a:ext uri="{9D8B030D-6E8A-4147-A177-3AD203B41FA5}">
                      <a16:colId xmlns:a16="http://schemas.microsoft.com/office/drawing/2014/main" val="6320324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200" b="1" dirty="0">
                          <a:solidFill>
                            <a:srgbClr val="002060"/>
                          </a:solidFill>
                        </a:rPr>
                        <a:t>Problem Type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200" b="1" dirty="0">
                          <a:solidFill>
                            <a:srgbClr val="002060"/>
                          </a:solidFill>
                        </a:rPr>
                        <a:t>Output Layer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6749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200" dirty="0">
                          <a:solidFill>
                            <a:srgbClr val="002060"/>
                          </a:solidFill>
                        </a:rPr>
                        <a:t>Binary classification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3200">
                          <a:solidFill>
                            <a:srgbClr val="002060"/>
                          </a:solidFill>
                        </a:rPr>
                        <a:t>1 neuron (0 or 1)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8195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200">
                          <a:solidFill>
                            <a:srgbClr val="002060"/>
                          </a:solidFill>
                        </a:rPr>
                        <a:t>Multiclass classification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200">
                          <a:solidFill>
                            <a:srgbClr val="002060"/>
                          </a:solidFill>
                        </a:rPr>
                        <a:t>One neuron per class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6217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200">
                          <a:solidFill>
                            <a:srgbClr val="002060"/>
                          </a:solidFill>
                        </a:rPr>
                        <a:t>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200" dirty="0">
                          <a:solidFill>
                            <a:srgbClr val="002060"/>
                          </a:solidFill>
                        </a:rPr>
                        <a:t>One neuron (continuous value)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03289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4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63A05-C53E-BA87-B312-BFAB668AE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CF1FD-CDED-399F-8182-9E38E1B02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077" y="118517"/>
            <a:ext cx="11825846" cy="689708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Structure of an ANN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3469D1A-AE5B-3088-9F90-4B4FE81FA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077" y="960121"/>
            <a:ext cx="11856523" cy="5779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4. Forward Propagation</a:t>
            </a:r>
          </a:p>
          <a:p>
            <a:pPr lvl="1"/>
            <a:r>
              <a:rPr lang="en-GB" dirty="0"/>
              <a:t>The process of passing input data through the layers to generate output.</a:t>
            </a:r>
          </a:p>
          <a:p>
            <a:pPr marL="457200" lvl="1" indent="0">
              <a:buNone/>
            </a:pPr>
            <a:endParaRPr lang="en-GB" b="1" dirty="0"/>
          </a:p>
          <a:p>
            <a:pPr lvl="1"/>
            <a:endParaRPr lang="en-GB" b="1" dirty="0"/>
          </a:p>
          <a:p>
            <a:pPr marL="0" indent="0">
              <a:buNone/>
            </a:pPr>
            <a:r>
              <a:rPr lang="en-GB" b="1" dirty="0"/>
              <a:t>Steps:</a:t>
            </a:r>
          </a:p>
          <a:p>
            <a:pPr lvl="1"/>
            <a:r>
              <a:rPr lang="en-GB" dirty="0"/>
              <a:t>Multiply inputs by weights</a:t>
            </a:r>
          </a:p>
          <a:p>
            <a:pPr lvl="1"/>
            <a:r>
              <a:rPr lang="en-GB" dirty="0"/>
              <a:t>Add bias</a:t>
            </a:r>
          </a:p>
          <a:p>
            <a:pPr lvl="1"/>
            <a:r>
              <a:rPr lang="en-GB" dirty="0"/>
              <a:t>Apply activation function</a:t>
            </a:r>
          </a:p>
          <a:p>
            <a:pPr lvl="1"/>
            <a:r>
              <a:rPr lang="en-GB" dirty="0"/>
              <a:t>Send to next layer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continues until the output layer</a:t>
            </a:r>
          </a:p>
          <a:p>
            <a:pPr marL="0" indent="0">
              <a:buNone/>
            </a:pPr>
            <a:r>
              <a:rPr lang="en-GB" dirty="0"/>
              <a:t> produces a final prediction.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747E1B-CAD3-6DAE-39BB-1AD2AD9012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19823" y="6445378"/>
            <a:ext cx="1689100" cy="365125"/>
          </a:xfrm>
        </p:spPr>
        <p:txBody>
          <a:bodyPr/>
          <a:lstStyle/>
          <a:p>
            <a:fld id="{7472CE09-311C-4CDB-87AD-5FE14EBCB3AD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 descr="video">
            <a:extLst>
              <a:ext uri="{FF2B5EF4-FFF2-40B4-BE49-F238E27FC236}">
                <a16:creationId xmlns:a16="http://schemas.microsoft.com/office/drawing/2014/main" id="{2D02FF32-E7CA-CEF5-880E-18FD20D23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820" y="1800807"/>
            <a:ext cx="6281780" cy="424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4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58FDE-DCBF-5CD9-13F8-9ED72D71E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4716E-CAC2-466D-25E9-D79A9D72E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077" y="118517"/>
            <a:ext cx="11825846" cy="689708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Structure of an ANN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0D7EE2E-EBE2-BB80-34DA-333C1DF98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6. Backpropagation</a:t>
            </a:r>
          </a:p>
          <a:p>
            <a:pPr lvl="1"/>
            <a:r>
              <a:rPr lang="en-GB" dirty="0"/>
              <a:t>A learning algorithm used to update weights and biases based on error.</a:t>
            </a:r>
          </a:p>
          <a:p>
            <a:endParaRPr lang="en-GB" b="1" dirty="0"/>
          </a:p>
          <a:p>
            <a:pPr marL="0" indent="0">
              <a:buNone/>
            </a:pPr>
            <a:r>
              <a:rPr lang="en-GB" b="1" dirty="0"/>
              <a:t>How It Works:</a:t>
            </a:r>
          </a:p>
          <a:p>
            <a:pPr lvl="1"/>
            <a:r>
              <a:rPr lang="en-GB" dirty="0"/>
              <a:t>ANN makes a prediction</a:t>
            </a:r>
          </a:p>
          <a:p>
            <a:pPr lvl="1"/>
            <a:r>
              <a:rPr lang="en-GB" dirty="0"/>
              <a:t>Loss is calculated</a:t>
            </a:r>
          </a:p>
          <a:p>
            <a:pPr lvl="1"/>
            <a:r>
              <a:rPr lang="en-GB" dirty="0"/>
              <a:t>Error is propagated backward</a:t>
            </a:r>
          </a:p>
          <a:p>
            <a:pPr lvl="1"/>
            <a:r>
              <a:rPr lang="en-GB" dirty="0"/>
              <a:t>Weights and biases are adjusted</a:t>
            </a:r>
          </a:p>
          <a:p>
            <a:endParaRPr lang="en-GB" b="1" dirty="0"/>
          </a:p>
          <a:p>
            <a:endParaRPr lang="en-GB" b="1" dirty="0"/>
          </a:p>
          <a:p>
            <a:pPr marL="0" indent="0">
              <a:buNone/>
            </a:pPr>
            <a:r>
              <a:rPr lang="en-GB" b="1" dirty="0"/>
              <a:t>Purpose:</a:t>
            </a:r>
          </a:p>
          <a:p>
            <a:pPr lvl="1"/>
            <a:r>
              <a:rPr lang="en-GB" dirty="0"/>
              <a:t>To reduce future errors by improving accuracy.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142D4A-CE81-1D1C-B63C-5CED93522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19823" y="6445378"/>
            <a:ext cx="1689100" cy="365125"/>
          </a:xfrm>
        </p:spPr>
        <p:txBody>
          <a:bodyPr/>
          <a:lstStyle/>
          <a:p>
            <a:fld id="{7472CE09-311C-4CDB-87AD-5FE14EBCB3AD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FD8967-9158-4595-ADEE-87E219ADEC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035" b="7368"/>
          <a:stretch>
            <a:fillRect/>
          </a:stretch>
        </p:blipFill>
        <p:spPr>
          <a:xfrm>
            <a:off x="5125160" y="1856791"/>
            <a:ext cx="7009784" cy="397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70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331DE-5AB5-539E-5DDB-99F538829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660E4-920D-1E44-83E5-CCEE55E6E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077" y="118517"/>
            <a:ext cx="11825846" cy="689708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Structure of an ANN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F6BD78-2D9D-ED10-28E9-F616CD4CF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7. Learning Rate</a:t>
            </a:r>
          </a:p>
          <a:p>
            <a:pPr lvl="1"/>
            <a:r>
              <a:rPr lang="en-GB" dirty="0"/>
              <a:t>A hyperparameter that controls how fast the model changes weights during learning.</a:t>
            </a:r>
          </a:p>
          <a:p>
            <a:endParaRPr lang="en-GB" b="1" dirty="0"/>
          </a:p>
          <a:p>
            <a:pPr marL="0" indent="0">
              <a:buNone/>
            </a:pPr>
            <a:r>
              <a:rPr lang="en-GB" b="1" dirty="0"/>
              <a:t>Too High:</a:t>
            </a:r>
          </a:p>
          <a:p>
            <a:pPr lvl="1"/>
            <a:r>
              <a:rPr lang="en-GB" dirty="0"/>
              <a:t>Model jumps around</a:t>
            </a:r>
          </a:p>
          <a:p>
            <a:pPr lvl="1"/>
            <a:r>
              <a:rPr lang="en-GB" dirty="0"/>
              <a:t>Fails to converge</a:t>
            </a:r>
            <a:endParaRPr lang="en-GB" b="1" dirty="0"/>
          </a:p>
          <a:p>
            <a:pPr marL="0" indent="0">
              <a:buNone/>
            </a:pPr>
            <a:r>
              <a:rPr lang="en-GB" b="1" dirty="0"/>
              <a:t>Too Low:</a:t>
            </a:r>
          </a:p>
          <a:p>
            <a:pPr lvl="1"/>
            <a:r>
              <a:rPr lang="en-GB" dirty="0"/>
              <a:t>Model learns very slowly</a:t>
            </a:r>
          </a:p>
          <a:p>
            <a:pPr lvl="1"/>
            <a:r>
              <a:rPr lang="en-GB" dirty="0"/>
              <a:t>Requires many iterations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Link: </a:t>
            </a:r>
            <a:r>
              <a:rPr lang="en-GB" dirty="0">
                <a:hlinkClick r:id="rId2"/>
              </a:rPr>
              <a:t>Understand the Impact of Learning Rate on Neural Network Performance - MachineLearningMastery.com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65295-EF45-B4E3-BF3A-9EDA3BE371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19823" y="6445378"/>
            <a:ext cx="1689100" cy="365125"/>
          </a:xfrm>
        </p:spPr>
        <p:txBody>
          <a:bodyPr/>
          <a:lstStyle/>
          <a:p>
            <a:fld id="{7472CE09-311C-4CDB-87AD-5FE14EBCB3AD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3" name="Picture 2" descr="Understand the Impact of Learning Rate on Neural Network Performance -  MachineLearningMastery.com">
            <a:extLst>
              <a:ext uri="{FF2B5EF4-FFF2-40B4-BE49-F238E27FC236}">
                <a16:creationId xmlns:a16="http://schemas.microsoft.com/office/drawing/2014/main" id="{C6385F13-3707-D7C4-141F-A2E45E62D8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66" t="9932" r="7177" b="3945"/>
          <a:stretch>
            <a:fillRect/>
          </a:stretch>
        </p:blipFill>
        <p:spPr>
          <a:xfrm>
            <a:off x="5612457" y="1847461"/>
            <a:ext cx="6396466" cy="470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78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AA2C9-ED7C-9508-346E-829D5C770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ss Functions Explained. Intuitive explanations of various Loss… | by  Harsha Bommana | Deep Learning Demystified | Medium">
            <a:extLst>
              <a:ext uri="{FF2B5EF4-FFF2-40B4-BE49-F238E27FC236}">
                <a16:creationId xmlns:a16="http://schemas.microsoft.com/office/drawing/2014/main" id="{9C89FF8B-18F7-F111-0DE1-F5CA28BA0A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653" b="9693"/>
          <a:stretch>
            <a:fillRect/>
          </a:stretch>
        </p:blipFill>
        <p:spPr>
          <a:xfrm>
            <a:off x="5747655" y="1900424"/>
            <a:ext cx="6388359" cy="39601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2EB41-298D-60ED-FF80-DE0CE5762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077" y="118517"/>
            <a:ext cx="11825846" cy="689708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Structure of Neuron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81C60E8-9709-B44D-CB96-641577A6D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8. Loss Function</a:t>
            </a:r>
          </a:p>
          <a:p>
            <a:pPr lvl="1"/>
            <a:r>
              <a:rPr lang="en-GB" dirty="0"/>
              <a:t>A mathematical function that measures how wrong the network’s prediction is.</a:t>
            </a:r>
          </a:p>
          <a:p>
            <a:pPr marL="0" indent="0">
              <a:buNone/>
            </a:pPr>
            <a:r>
              <a:rPr lang="en-GB" b="1" dirty="0"/>
              <a:t>Purpose:</a:t>
            </a:r>
          </a:p>
          <a:p>
            <a:pPr lvl="1"/>
            <a:r>
              <a:rPr lang="en-GB" dirty="0"/>
              <a:t>The goal in training is to </a:t>
            </a:r>
            <a:r>
              <a:rPr lang="en-GB" b="1" dirty="0"/>
              <a:t>minimize the loss</a:t>
            </a:r>
            <a:r>
              <a:rPr lang="en-GB" dirty="0"/>
              <a:t>.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pPr marL="0" indent="0">
              <a:buNone/>
            </a:pPr>
            <a:r>
              <a:rPr lang="en-GB" b="1" dirty="0"/>
              <a:t>Examples:</a:t>
            </a:r>
          </a:p>
          <a:p>
            <a:pPr lvl="1"/>
            <a:r>
              <a:rPr lang="en-GB" b="1" dirty="0"/>
              <a:t>Mean Squared Error (MSE)</a:t>
            </a:r>
            <a:r>
              <a:rPr lang="en-GB" dirty="0"/>
              <a:t> → for regression</a:t>
            </a:r>
          </a:p>
          <a:p>
            <a:pPr lvl="1"/>
            <a:r>
              <a:rPr lang="en-GB" b="1" dirty="0"/>
              <a:t>Cross-Entropy Loss</a:t>
            </a:r>
            <a:r>
              <a:rPr lang="en-GB" dirty="0"/>
              <a:t> → for classification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C2A6A-6690-821B-97A1-419E787620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19823" y="6445378"/>
            <a:ext cx="1689100" cy="365125"/>
          </a:xfrm>
        </p:spPr>
        <p:txBody>
          <a:bodyPr/>
          <a:lstStyle/>
          <a:p>
            <a:fld id="{7472CE09-311C-4CDB-87AD-5FE14EBCB3AD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41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7D53F-F28D-E974-6BFD-316F00434E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Artificial Neuron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B3DDE9-A61B-50B0-48D7-F0EEE7565E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34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67583-980E-4A0B-2CEA-5D178AF23F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Deep Learning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7AE2F7-61EA-F92F-BF76-71C37D2FA9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8632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D7293-577D-9FBA-71AF-0D7306559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Artificial Neuron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179D8-2432-7AD9-6EE5-BCD382309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An </a:t>
            </a:r>
            <a:r>
              <a:rPr lang="en-GB" b="1" dirty="0"/>
              <a:t>artificial neuron</a:t>
            </a:r>
            <a:r>
              <a:rPr lang="en-GB" dirty="0"/>
              <a:t> (also called a “perceptron” or “</a:t>
            </a:r>
            <a:r>
              <a:rPr lang="en-GB" b="1" dirty="0"/>
              <a:t>node</a:t>
            </a:r>
            <a:r>
              <a:rPr lang="en-GB" dirty="0"/>
              <a:t>”) is a mathematical model inspired by the biological neuron. Just like a biological neuron receives signals, processes them, and produces an output, an artificial neuron performs similar computational steps.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GB" dirty="0"/>
              <a:t>An artificial neuron consists of the following components: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b="1" dirty="0"/>
              <a:t>Inputs (x₁, x₂, x₃, …)</a:t>
            </a:r>
            <a:endParaRPr lang="en-GB" dirty="0"/>
          </a:p>
          <a:p>
            <a:pPr marL="914400" lvl="1" indent="-457200">
              <a:buFont typeface="+mj-lt"/>
              <a:buAutoNum type="arabicPeriod"/>
            </a:pPr>
            <a:r>
              <a:rPr lang="en-GB" b="1" dirty="0"/>
              <a:t>Weights (w₁, w₂, w₃, …)</a:t>
            </a:r>
            <a:endParaRPr lang="en-GB" dirty="0"/>
          </a:p>
          <a:p>
            <a:pPr marL="914400" lvl="1" indent="-457200">
              <a:buFont typeface="+mj-lt"/>
              <a:buAutoNum type="arabicPeriod"/>
            </a:pPr>
            <a:r>
              <a:rPr lang="en-GB" b="1" dirty="0"/>
              <a:t>Summation Function</a:t>
            </a:r>
            <a:endParaRPr lang="en-GB" dirty="0"/>
          </a:p>
          <a:p>
            <a:pPr marL="914400" lvl="1" indent="-457200">
              <a:buFont typeface="+mj-lt"/>
              <a:buAutoNum type="arabicPeriod"/>
            </a:pPr>
            <a:r>
              <a:rPr lang="en-GB" b="1" dirty="0"/>
              <a:t>Bias (b)</a:t>
            </a:r>
            <a:endParaRPr lang="en-GB" dirty="0"/>
          </a:p>
          <a:p>
            <a:pPr marL="914400" lvl="1" indent="-457200">
              <a:buFont typeface="+mj-lt"/>
              <a:buAutoNum type="arabicPeriod"/>
            </a:pPr>
            <a:r>
              <a:rPr lang="en-GB" b="1" dirty="0"/>
              <a:t>Activation Function (f)</a:t>
            </a:r>
            <a:endParaRPr lang="en-GB" dirty="0"/>
          </a:p>
          <a:p>
            <a:pPr marL="914400" lvl="1" indent="-457200">
              <a:buFont typeface="+mj-lt"/>
              <a:buAutoNum type="arabicPeriod"/>
            </a:pPr>
            <a:r>
              <a:rPr lang="en-GB" b="1" dirty="0"/>
              <a:t>Output (y)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07364-95D0-4821-17AC-25EB1EF720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 descr="Demystifying Neural Networks an Overview for Beginners | by Jae Duk Seo |  Medium">
            <a:extLst>
              <a:ext uri="{FF2B5EF4-FFF2-40B4-BE49-F238E27FC236}">
                <a16:creationId xmlns:a16="http://schemas.microsoft.com/office/drawing/2014/main" id="{957E8000-07DA-3387-AD8C-7CDCE857A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371" y="3565018"/>
            <a:ext cx="6374229" cy="318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9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79A82-CC17-9F9B-5D71-ABC7F56F0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mystifying Neural Networks an Overview for Beginners | by Jae Duk Seo |  Medium">
            <a:extLst>
              <a:ext uri="{FF2B5EF4-FFF2-40B4-BE49-F238E27FC236}">
                <a16:creationId xmlns:a16="http://schemas.microsoft.com/office/drawing/2014/main" id="{02CB229B-9DAD-174B-249E-4E2675BBA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735" y="2550368"/>
            <a:ext cx="7662764" cy="38313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9911A2-66FE-BC07-C7CF-740ECBA1B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077" y="118517"/>
            <a:ext cx="11825846" cy="689708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Structure of Neuron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E2EA5BB-3B4A-6C99-228F-0841D040B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1. Inputs (x)</a:t>
            </a:r>
          </a:p>
          <a:p>
            <a:pPr lvl="1"/>
            <a:r>
              <a:rPr lang="en-GB" dirty="0"/>
              <a:t>Inputs are the features or values fed into the neuron.</a:t>
            </a:r>
          </a:p>
          <a:p>
            <a:pPr lvl="1"/>
            <a:r>
              <a:rPr lang="en-GB" dirty="0"/>
              <a:t>Each input represents a piece of data.</a:t>
            </a:r>
          </a:p>
          <a:p>
            <a:endParaRPr lang="en-GB" b="1" dirty="0"/>
          </a:p>
          <a:p>
            <a:pPr marL="0" indent="0">
              <a:buNone/>
            </a:pPr>
            <a:r>
              <a:rPr lang="en-GB" b="1" dirty="0"/>
              <a:t>Example:</a:t>
            </a:r>
          </a:p>
          <a:p>
            <a:pPr marL="0" indent="0">
              <a:buNone/>
            </a:pPr>
            <a:r>
              <a:rPr lang="en-GB" dirty="0"/>
              <a:t>For predicting house price:</a:t>
            </a:r>
          </a:p>
          <a:p>
            <a:pPr lvl="1"/>
            <a:r>
              <a:rPr lang="en-GB" dirty="0"/>
              <a:t>x₁ = size</a:t>
            </a:r>
          </a:p>
          <a:p>
            <a:pPr lvl="1"/>
            <a:r>
              <a:rPr lang="en-GB" dirty="0"/>
              <a:t>x₂ = number of rooms</a:t>
            </a:r>
          </a:p>
          <a:p>
            <a:pPr lvl="1"/>
            <a:r>
              <a:rPr lang="en-GB" dirty="0"/>
              <a:t>x₃ = location score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E985EB-C4D7-00E2-58C8-6ECBB93F0A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19823" y="6445378"/>
            <a:ext cx="1689100" cy="365125"/>
          </a:xfrm>
        </p:spPr>
        <p:txBody>
          <a:bodyPr/>
          <a:lstStyle/>
          <a:p>
            <a:fld id="{7472CE09-311C-4CDB-87AD-5FE14EBCB3AD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32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1FE08-970E-7FC5-FB82-A947DCFCF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B0375-E228-C6E4-6AB5-1694C66ED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077" y="118517"/>
            <a:ext cx="11825846" cy="689708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Structure of Neuron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2F06C9E-3892-54EA-E01D-9C1456E2A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2. Weights</a:t>
            </a:r>
          </a:p>
          <a:p>
            <a:pPr lvl="1"/>
            <a:r>
              <a:rPr lang="en-GB" dirty="0"/>
              <a:t>Numerical values connecting neurons between layers.</a:t>
            </a:r>
          </a:p>
          <a:p>
            <a:pPr lvl="1"/>
            <a:r>
              <a:rPr lang="en-GB" dirty="0"/>
              <a:t>Represent the strength or importance of a connection.</a:t>
            </a:r>
          </a:p>
          <a:p>
            <a:pPr lvl="1"/>
            <a:r>
              <a:rPr lang="en-GB" dirty="0"/>
              <a:t>Weights determine the importance or contribution of each input.</a:t>
            </a:r>
          </a:p>
          <a:p>
            <a:pPr lvl="1"/>
            <a:r>
              <a:rPr lang="en-GB" dirty="0"/>
              <a:t>Each input has an associated weight.</a:t>
            </a:r>
          </a:p>
          <a:p>
            <a:pPr marL="0" indent="0">
              <a:buNone/>
            </a:pPr>
            <a:r>
              <a:rPr lang="en-GB" b="1" dirty="0"/>
              <a:t>Purpose:</a:t>
            </a:r>
          </a:p>
          <a:p>
            <a:pPr lvl="1"/>
            <a:r>
              <a:rPr lang="en-GB" dirty="0"/>
              <a:t>A larger weight means that input has a stronger influence on the neuron's output.</a:t>
            </a:r>
          </a:p>
          <a:p>
            <a:pPr marL="0" indent="0">
              <a:buNone/>
            </a:pPr>
            <a:r>
              <a:rPr lang="en-GB" b="1" dirty="0"/>
              <a:t>Example:</a:t>
            </a:r>
          </a:p>
          <a:p>
            <a:pPr lvl="1"/>
            <a:r>
              <a:rPr lang="en-GB" dirty="0"/>
              <a:t>If weight w₂ is high, feature x₂ heavily affects the decision.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619E06-14FE-B949-3A93-D4519EC4C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19823" y="6445378"/>
            <a:ext cx="1689100" cy="365125"/>
          </a:xfrm>
        </p:spPr>
        <p:txBody>
          <a:bodyPr/>
          <a:lstStyle/>
          <a:p>
            <a:fld id="{7472CE09-311C-4CDB-87AD-5FE14EBCB3AD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12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DC11C-7048-BFDC-9FCB-D46CA065C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eights and Bias in Neural Networks - GeeksforGeeks">
            <a:extLst>
              <a:ext uri="{FF2B5EF4-FFF2-40B4-BE49-F238E27FC236}">
                <a16:creationId xmlns:a16="http://schemas.microsoft.com/office/drawing/2014/main" id="{2A2547DD-14F3-0F77-FFB1-702DFAF07E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20" t="5836" r="8437" b="2608"/>
          <a:stretch>
            <a:fillRect/>
          </a:stretch>
        </p:blipFill>
        <p:spPr>
          <a:xfrm>
            <a:off x="8533759" y="3488199"/>
            <a:ext cx="3604708" cy="19991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F6600C-457A-0B1B-9EAD-8AA7848B7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077" y="118517"/>
            <a:ext cx="11825846" cy="689708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Structure of 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E35AC89-9B53-E65C-878D-5183171360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3. Summation Function (</a:t>
                </a:r>
                <a:r>
                  <a:rPr lang="el-GR" b="1" dirty="0"/>
                  <a:t>Σ)</a:t>
                </a:r>
              </a:p>
              <a:p>
                <a:pPr marL="457200" lvl="1" indent="0">
                  <a:buNone/>
                </a:pPr>
                <a:r>
                  <a:rPr lang="en-US" dirty="0"/>
                  <a:t>Combines all weighted inputs.</a:t>
                </a:r>
              </a:p>
              <a:p>
                <a:pPr marL="457200" lvl="1" indent="0">
                  <a:buNone/>
                </a:pPr>
                <a:r>
                  <a:rPr lang="en-US" dirty="0"/>
                  <a:t>The basic formula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ar-S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S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SA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ar-SA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ar-S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SA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SA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ar-SA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ar-S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SA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ar-SA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ar-S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SA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SA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ar-SA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ar-S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SA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ar-SA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ar-S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SA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SA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ar-SA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SA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ar-SA" dirty="0"/>
              </a:p>
              <a:p>
                <a:pPr marL="0" indent="0">
                  <a:buNone/>
                </a:pPr>
                <a:r>
                  <a:rPr lang="en-US" dirty="0"/>
                  <a:t>This is the “raw score” before activation.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4. Bias</a:t>
                </a:r>
              </a:p>
              <a:p>
                <a:pPr lvl="1"/>
                <a:r>
                  <a:rPr lang="en-US" dirty="0"/>
                  <a:t>A constant value added to control output even when inputs are zero.</a:t>
                </a: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Why Needed:</a:t>
                </a:r>
              </a:p>
              <a:p>
                <a:pPr lvl="1"/>
                <a:r>
                  <a:rPr lang="en-US" dirty="0"/>
                  <a:t>Allows shifting of the activation curve.</a:t>
                </a:r>
              </a:p>
              <a:p>
                <a:pPr lvl="1"/>
                <a:r>
                  <a:rPr lang="en-US" dirty="0"/>
                  <a:t>Makes the neuron more flexible.</a:t>
                </a:r>
              </a:p>
              <a:p>
                <a:pPr marL="0" indent="0">
                  <a:buNone/>
                </a:pPr>
                <a:r>
                  <a:rPr lang="en-US" b="1" dirty="0"/>
                  <a:t>Example:</a:t>
                </a:r>
              </a:p>
              <a:p>
                <a:pPr lvl="1"/>
                <a:r>
                  <a:rPr lang="en-US" dirty="0"/>
                  <a:t>Even if all inputs are zero, the neuron can output a non-zero value because of bias.</a:t>
                </a:r>
                <a:endParaRPr lang="en-GB" b="1" dirty="0"/>
              </a:p>
              <a:p>
                <a:pPr marL="0" indent="0">
                  <a:buNone/>
                </a:pPr>
                <a:r>
                  <a:rPr lang="en-GB" b="1" dirty="0"/>
                  <a:t>Formula: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sz="3200" b="1" dirty="0">
                    <a:solidFill>
                      <a:srgbClr val="EE0000"/>
                    </a:solidFill>
                    <a:highlight>
                      <a:srgbClr val="FFFF00"/>
                    </a:highlight>
                    <a:latin typeface="Consolas" panose="020B0609020204030204" pitchFamily="49" charset="0"/>
                  </a:rPr>
                  <a:t>Output = (Weights × Input) + Bias</a:t>
                </a:r>
                <a:endParaRPr lang="en-US" b="1" dirty="0">
                  <a:solidFill>
                    <a:srgbClr val="EE0000"/>
                  </a:solidFill>
                  <a:highlight>
                    <a:srgbClr val="FFFF00"/>
                  </a:highlight>
                  <a:latin typeface="Consolas" panose="020B0609020204030204" pitchFamily="49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E35AC89-9B53-E65C-878D-5183171360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5" t="-2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FB8B2-1B76-7B89-BEC3-D0CB66B64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19823" y="6445378"/>
            <a:ext cx="1689100" cy="365125"/>
          </a:xfrm>
        </p:spPr>
        <p:txBody>
          <a:bodyPr/>
          <a:lstStyle/>
          <a:p>
            <a:fld id="{7472CE09-311C-4CDB-87AD-5FE14EBCB3AD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 descr="Crash Introduction to Artificial Neural Networks">
            <a:extLst>
              <a:ext uri="{FF2B5EF4-FFF2-40B4-BE49-F238E27FC236}">
                <a16:creationId xmlns:a16="http://schemas.microsoft.com/office/drawing/2014/main" id="{31534665-1BC1-7FA9-4EC8-E5A7191C3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3494" y="1020900"/>
            <a:ext cx="3544973" cy="233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12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AE13A-1410-AFDC-94B8-E66572D1B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1EDD6-1894-6EF9-341E-A9A1A8319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077" y="118517"/>
            <a:ext cx="11825846" cy="689708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Structure of Neuron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BFACB7-CF51-F57E-90C2-A481F7DE4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077" y="960121"/>
            <a:ext cx="6939957" cy="57336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5. Activation Functions</a:t>
            </a:r>
          </a:p>
          <a:p>
            <a:pPr marL="457200" lvl="1" indent="0">
              <a:buNone/>
            </a:pPr>
            <a:r>
              <a:rPr lang="en-GB" dirty="0"/>
              <a:t>Mathematical functions applied to neuron outputs.</a:t>
            </a:r>
          </a:p>
          <a:p>
            <a:pPr marL="0" indent="0">
              <a:buNone/>
            </a:pPr>
            <a:r>
              <a:rPr lang="en-GB" b="1" dirty="0"/>
              <a:t>Purpose:</a:t>
            </a:r>
          </a:p>
          <a:p>
            <a:pPr marL="457200" lvl="1" indent="0">
              <a:buNone/>
            </a:pPr>
            <a:r>
              <a:rPr lang="en-GB" dirty="0"/>
              <a:t>Introduce </a:t>
            </a:r>
            <a:r>
              <a:rPr lang="en-GB" b="1" dirty="0"/>
              <a:t>non-linearity</a:t>
            </a:r>
            <a:r>
              <a:rPr lang="en-GB" dirty="0"/>
              <a:t>, enabling ANN to learn complex patterns.</a:t>
            </a:r>
          </a:p>
          <a:p>
            <a:pPr marL="0" indent="0">
              <a:buNone/>
            </a:pPr>
            <a:r>
              <a:rPr lang="en-GB" b="1" dirty="0"/>
              <a:t>Common Activation Functions:</a:t>
            </a:r>
          </a:p>
          <a:p>
            <a:pPr lvl="1"/>
            <a:r>
              <a:rPr lang="en-GB" b="1" dirty="0" err="1"/>
              <a:t>ReLU</a:t>
            </a:r>
            <a:r>
              <a:rPr lang="en-GB" dirty="0"/>
              <a:t> → f(x) = max(0, x)</a:t>
            </a:r>
          </a:p>
          <a:p>
            <a:pPr lvl="1"/>
            <a:r>
              <a:rPr lang="en-GB" b="1" dirty="0"/>
              <a:t>Sigmoid</a:t>
            </a:r>
            <a:r>
              <a:rPr lang="en-GB" dirty="0"/>
              <a:t> → output between 0 and 1</a:t>
            </a:r>
          </a:p>
          <a:p>
            <a:pPr lvl="1"/>
            <a:r>
              <a:rPr lang="en-GB" b="1" dirty="0"/>
              <a:t>Tanh</a:t>
            </a:r>
            <a:r>
              <a:rPr lang="en-GB" dirty="0"/>
              <a:t> → output between -1 and 1</a:t>
            </a:r>
            <a:endParaRPr lang="en-GB" b="1" dirty="0"/>
          </a:p>
          <a:p>
            <a:pPr marL="0" indent="0">
              <a:buNone/>
            </a:pPr>
            <a:r>
              <a:rPr lang="en-GB" b="1" dirty="0"/>
              <a:t>Why Needed:</a:t>
            </a:r>
          </a:p>
          <a:p>
            <a:pPr marL="457200" lvl="1" indent="0">
              <a:buNone/>
            </a:pPr>
            <a:r>
              <a:rPr lang="en-GB" dirty="0"/>
              <a:t>Without activation functions, ANN would behave like a simple linear model and fail on complex problems like image or speech recognition.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18354-F5DF-9F05-DACD-635DA47EA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19823" y="6445378"/>
            <a:ext cx="1689100" cy="365125"/>
          </a:xfrm>
        </p:spPr>
        <p:txBody>
          <a:bodyPr/>
          <a:lstStyle/>
          <a:p>
            <a:fld id="{7472CE09-311C-4CDB-87AD-5FE14EBCB3AD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3" name="Picture 2" descr="No photo description available.">
            <a:extLst>
              <a:ext uri="{FF2B5EF4-FFF2-40B4-BE49-F238E27FC236}">
                <a16:creationId xmlns:a16="http://schemas.microsoft.com/office/drawing/2014/main" id="{3035C2D7-40FB-ECD6-8314-40AFB1334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034" y="960121"/>
            <a:ext cx="4992168" cy="582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88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866CF-4232-55C3-6C78-B958209F0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278DF-61FF-FAC0-E881-1BDD5663E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077" y="118517"/>
            <a:ext cx="11825846" cy="689708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Structure of 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4BD7349-98E8-ADB5-BE77-BF63BD41C2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6. </a:t>
                </a:r>
                <a:r>
                  <a:rPr lang="en-US" b="1" dirty="0"/>
                  <a:t>Output (y)</a:t>
                </a:r>
              </a:p>
              <a:p>
                <a:pPr lvl="1"/>
                <a:r>
                  <a:rPr lang="en-US" dirty="0"/>
                  <a:t>The final value produced by the neuron after activation.</a:t>
                </a: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Formula: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S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SA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ar-SA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SA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S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S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SA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ar-SA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ar-S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SA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SA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ar-SA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ar-S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SA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ar-SA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ar-S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SA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SA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ar-SA">
                              <a:latin typeface="Cambria Math" panose="02040503050406030204" pitchFamily="18" charset="0"/>
                            </a:rPr>
                            <m:t>+...+</m:t>
                          </m:r>
                          <m:r>
                            <a:rPr lang="ar-SA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ar-SA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4BD7349-98E8-ADB5-BE77-BF63BD41C2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28" t="-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6195F-3ADC-9E01-1E0B-C935B7ACE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19823" y="6445378"/>
            <a:ext cx="1689100" cy="365125"/>
          </a:xfrm>
        </p:spPr>
        <p:txBody>
          <a:bodyPr/>
          <a:lstStyle/>
          <a:p>
            <a:fld id="{7472CE09-311C-4CDB-87AD-5FE14EBCB3AD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3" name="Picture 2" descr="Deep Learning for NLP: ANNs, RNNs and LSTMs explained! | Towards Data  Science">
            <a:extLst>
              <a:ext uri="{FF2B5EF4-FFF2-40B4-BE49-F238E27FC236}">
                <a16:creationId xmlns:a16="http://schemas.microsoft.com/office/drawing/2014/main" id="{1CADF960-F3FF-DAAB-866F-47F7E3333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032" y="3060929"/>
            <a:ext cx="8007935" cy="378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7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C7FF0-D503-F9C4-BEF6-F343B0392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mponents of a neuron">
            <a:extLst>
              <a:ext uri="{FF2B5EF4-FFF2-40B4-BE49-F238E27FC236}">
                <a16:creationId xmlns:a16="http://schemas.microsoft.com/office/drawing/2014/main" id="{29E57F99-476B-16E6-640C-1C77FBDCBB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67" t="7332" r="3828" b="15704"/>
          <a:stretch>
            <a:fillRect/>
          </a:stretch>
        </p:blipFill>
        <p:spPr>
          <a:xfrm>
            <a:off x="2385231" y="1464906"/>
            <a:ext cx="9140689" cy="51629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A9836-2624-70AE-1FAB-8991C769E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077" y="118517"/>
            <a:ext cx="11825846" cy="689708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Structure of Neuron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FAB7D4-CFF9-4B44-8516-CF0CF3C6F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The Essential Guide to Neural Network Architectures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9D8B3-9526-B462-AD0F-71D667E151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19823" y="6445378"/>
            <a:ext cx="1689100" cy="365125"/>
          </a:xfrm>
        </p:spPr>
        <p:txBody>
          <a:bodyPr/>
          <a:lstStyle/>
          <a:p>
            <a:fld id="{7472CE09-311C-4CDB-87AD-5FE14EBCB3AD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3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71D1D-4598-FA9E-FEC6-7AF67BE70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368" y="2469578"/>
            <a:ext cx="11073384" cy="1038732"/>
          </a:xfrm>
        </p:spPr>
        <p:txBody>
          <a:bodyPr>
            <a:normAutofit/>
          </a:bodyPr>
          <a:lstStyle/>
          <a:p>
            <a:r>
              <a:rPr lang="en-GB" dirty="0"/>
              <a:t>Multi-Layer Perceptron (MLP) 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684A5E-0DF1-E71E-B828-4956000C7D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9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7A6AD-026D-A0AF-F1CA-29C856DF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Multi-Layer Perceptron (MLP)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AAAF9-ADAF-8EAE-7345-F37F853A1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An MLP is a basic type of artificial neural network that can learn complex patterns from data, like recognizing handwritten digits or predicting if an email is spam.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It’s Made of Layers</a:t>
            </a:r>
          </a:p>
          <a:p>
            <a:pPr marL="457200" lvl="1" indent="0">
              <a:buNone/>
            </a:pPr>
            <a:r>
              <a:rPr lang="en-GB" b="1" dirty="0"/>
              <a:t>1. Input Layer</a:t>
            </a:r>
            <a:r>
              <a:rPr lang="en-GB" dirty="0"/>
              <a:t>: Receives the data (e.g., pixel values of an image, or features like age, income).</a:t>
            </a:r>
          </a:p>
          <a:p>
            <a:pPr marL="457200" lvl="1" indent="0">
              <a:buNone/>
            </a:pPr>
            <a:r>
              <a:rPr lang="en-GB" b="1" dirty="0"/>
              <a:t>2. Hidden Layer(s)</a:t>
            </a:r>
            <a:r>
              <a:rPr lang="en-GB" dirty="0"/>
              <a:t>: One or more layers that </a:t>
            </a:r>
            <a:r>
              <a:rPr lang="en-GB" b="1" dirty="0"/>
              <a:t>process</a:t>
            </a:r>
            <a:r>
              <a:rPr lang="en-GB" dirty="0"/>
              <a:t> the input and find hidden patterns.</a:t>
            </a:r>
            <a:br>
              <a:rPr lang="en-GB" dirty="0"/>
            </a:br>
            <a:r>
              <a:rPr lang="en-GB" dirty="0"/>
              <a:t>→ This is where the “learning” happens!</a:t>
            </a:r>
          </a:p>
          <a:p>
            <a:pPr marL="457200" lvl="1" indent="0">
              <a:buNone/>
            </a:pPr>
            <a:r>
              <a:rPr lang="en-GB" b="1" dirty="0"/>
              <a:t>3. Output Layer</a:t>
            </a:r>
            <a:r>
              <a:rPr lang="en-GB" dirty="0"/>
              <a:t>: Gives the final answer (e.g., “spam” or “not spam”, or a number like house price).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Even </a:t>
            </a:r>
            <a:r>
              <a:rPr lang="en-GB" b="1" dirty="0"/>
              <a:t>one hidden layer</a:t>
            </a:r>
            <a:r>
              <a:rPr lang="en-GB" dirty="0"/>
              <a:t> makes it a </a:t>
            </a:r>
            <a:r>
              <a:rPr lang="en-GB" i="1" dirty="0"/>
              <a:t>multi-layer</a:t>
            </a:r>
            <a:r>
              <a:rPr lang="en-GB" dirty="0"/>
              <a:t> perceptron!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509FBE-02C6-8094-4A46-0E169F8DF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48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D3B16-D9DD-A1BA-1920-61168ADD3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B1CD-2B96-459E-BAD5-8C5300222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Multi-Layer Perceptron (MLP)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B4E88-C7E1-DC19-1D01-FC202D2F6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Why “Perceptron”?</a:t>
            </a:r>
          </a:p>
          <a:p>
            <a:pPr lvl="1"/>
            <a:r>
              <a:rPr lang="en-GB" dirty="0"/>
              <a:t>A </a:t>
            </a:r>
            <a:r>
              <a:rPr lang="en-GB" b="1" dirty="0"/>
              <a:t>single-layer perceptron</a:t>
            </a:r>
            <a:r>
              <a:rPr lang="en-GB" dirty="0"/>
              <a:t> can only solve </a:t>
            </a:r>
            <a:r>
              <a:rPr lang="en-GB" i="1" dirty="0"/>
              <a:t>very simple</a:t>
            </a:r>
            <a:r>
              <a:rPr lang="en-GB" dirty="0"/>
              <a:t> problems (like AND/OR logic).</a:t>
            </a:r>
          </a:p>
          <a:p>
            <a:pPr lvl="1"/>
            <a:r>
              <a:rPr lang="en-GB" dirty="0"/>
              <a:t>But real-world data (like images or text) is </a:t>
            </a:r>
            <a:r>
              <a:rPr lang="en-GB" b="1" dirty="0"/>
              <a:t>not linearly separable</a:t>
            </a:r>
            <a:r>
              <a:rPr lang="en-GB" dirty="0"/>
              <a:t>.</a:t>
            </a:r>
          </a:p>
          <a:p>
            <a:pPr lvl="1"/>
            <a:r>
              <a:rPr lang="en-GB" b="1" dirty="0"/>
              <a:t>MLP adds hidden layers</a:t>
            </a:r>
            <a:r>
              <a:rPr lang="en-GB" dirty="0"/>
              <a:t> → can learn </a:t>
            </a:r>
            <a:r>
              <a:rPr lang="en-GB" b="1" dirty="0"/>
              <a:t>non-linear patterns</a:t>
            </a:r>
            <a:r>
              <a:rPr lang="en-GB" dirty="0"/>
              <a:t> (curves, complex shapes)!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Example: A single line can’t separate cats from dogs in a photo, but an MLP can learn complex boundaries!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FC54D-5201-9AE0-318F-B1551B6D3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91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1B846-8594-D06C-7F5B-67F51CB4D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Deep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69DF9-A42E-F96D-9A4A-6C5D2D7F4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Deep Learning is a technique in Artificial Intelligence where computers learn patterns from data using </a:t>
            </a:r>
            <a:r>
              <a:rPr lang="en-GB" b="1" dirty="0"/>
              <a:t>multiple layers of neural networks</a:t>
            </a:r>
            <a:r>
              <a:rPr lang="en-GB" dirty="0"/>
              <a:t>, just like how our brain uses neurons to process information.</a:t>
            </a:r>
          </a:p>
          <a:p>
            <a:r>
              <a:rPr lang="en-GB" dirty="0"/>
              <a:t>It works especially well when the data is large and complex, such as images, videos, text, and audio.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9B474-3C7B-0323-832A-7927C167F6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5" name="Picture 4" descr="Simple Image Classification using Convolutional Neural Network — Deep  Learning in python. | by Venkatesh Tata | Becoming Human: Artificial  Intelligence Magazine">
            <a:extLst>
              <a:ext uri="{FF2B5EF4-FFF2-40B4-BE49-F238E27FC236}">
                <a16:creationId xmlns:a16="http://schemas.microsoft.com/office/drawing/2014/main" id="{8E639A4B-7522-BE69-5BF1-7F4EF01B5E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02" t="12926" b="10340"/>
          <a:stretch>
            <a:fillRect/>
          </a:stretch>
        </p:blipFill>
        <p:spPr>
          <a:xfrm>
            <a:off x="2705878" y="3107094"/>
            <a:ext cx="8451163" cy="370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4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AEAFA-B44A-6B87-F805-D01E3AF0C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ED18F-21AB-DE1F-12B2-07309D727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Multi-Layer Perceptron (MLP)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311E0-33A1-ADA5-288B-968CD73E1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Important Points</a:t>
            </a:r>
          </a:p>
          <a:p>
            <a:pPr lvl="1"/>
            <a:r>
              <a:rPr lang="en-GB" dirty="0"/>
              <a:t>MLP = Feedforward Neural Network with ≥1 hidden layer.</a:t>
            </a:r>
          </a:p>
          <a:p>
            <a:pPr lvl="1"/>
            <a:r>
              <a:rPr lang="en-GB" dirty="0"/>
              <a:t>Can solve </a:t>
            </a:r>
            <a:r>
              <a:rPr lang="en-GB" b="1" dirty="0"/>
              <a:t>non-linear problems</a:t>
            </a:r>
            <a:r>
              <a:rPr lang="en-GB" dirty="0"/>
              <a:t> (unlike simple </a:t>
            </a:r>
            <a:r>
              <a:rPr lang="en-GB" dirty="0" err="1"/>
              <a:t>perceptrons</a:t>
            </a:r>
            <a:r>
              <a:rPr lang="en-GB" dirty="0"/>
              <a:t>).</a:t>
            </a:r>
          </a:p>
          <a:p>
            <a:pPr lvl="1"/>
            <a:r>
              <a:rPr lang="en-GB" dirty="0"/>
              <a:t>Learns by </a:t>
            </a:r>
            <a:r>
              <a:rPr lang="en-GB" b="1" dirty="0"/>
              <a:t>adjusting weights</a:t>
            </a:r>
            <a:r>
              <a:rPr lang="en-GB" dirty="0"/>
              <a:t> during training.</a:t>
            </a:r>
          </a:p>
          <a:p>
            <a:pPr lvl="1"/>
            <a:r>
              <a:rPr lang="en-GB" dirty="0"/>
              <a:t>Foundation for </a:t>
            </a:r>
            <a:r>
              <a:rPr lang="en-GB" b="1" dirty="0"/>
              <a:t>deep learning</a:t>
            </a:r>
            <a:r>
              <a:rPr lang="en-GB" dirty="0"/>
              <a:t> (when you add </a:t>
            </a:r>
            <a:r>
              <a:rPr lang="en-GB" i="1" dirty="0"/>
              <a:t>many</a:t>
            </a:r>
            <a:r>
              <a:rPr lang="en-GB" dirty="0"/>
              <a:t> layers!).</a:t>
            </a:r>
          </a:p>
          <a:p>
            <a:pPr lvl="1"/>
            <a:r>
              <a:rPr lang="en-GB" dirty="0"/>
              <a:t>Used for classification &amp; regression (e.g., digit recognition, price prediction).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Limitations</a:t>
            </a:r>
          </a:p>
          <a:p>
            <a:pPr lvl="1"/>
            <a:r>
              <a:rPr lang="en-GB" dirty="0"/>
              <a:t>Not good for raw images/audio/text → needs feature engineering </a:t>
            </a:r>
            <a:r>
              <a:rPr lang="en-GB" i="1" dirty="0"/>
              <a:t>(unless combined with CNNs/RNNs)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Can overfit if too big or trained too long.</a:t>
            </a:r>
          </a:p>
          <a:p>
            <a:pPr lvl="1"/>
            <a:r>
              <a:rPr lang="en-GB" dirty="0"/>
              <a:t>“Black box” – hard to interpret </a:t>
            </a:r>
            <a:r>
              <a:rPr lang="en-GB" i="1" dirty="0"/>
              <a:t>why</a:t>
            </a:r>
            <a:r>
              <a:rPr lang="en-GB" dirty="0"/>
              <a:t> it made a decision </a:t>
            </a:r>
            <a:r>
              <a:rPr lang="en-GB" i="1" dirty="0"/>
              <a:t>(link to your XAI interest!)</a:t>
            </a:r>
            <a:r>
              <a:rPr lang="en-GB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5E01A-BB74-D171-DE75-85BBDB504F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39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802B6-481D-C3EA-161D-9528A5848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D3DE4-8E85-08DF-3512-051F4886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Multi-Layer Perceptron (MLP)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72E63-89EB-B8B2-B7D8-D52E7574E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How Does It Learn?</a:t>
            </a:r>
          </a:p>
          <a:p>
            <a:pPr lvl="1"/>
            <a:r>
              <a:rPr lang="en-GB" dirty="0"/>
              <a:t>Uses </a:t>
            </a:r>
            <a:r>
              <a:rPr lang="en-GB" b="1" dirty="0">
                <a:highlight>
                  <a:srgbClr val="FFFF00"/>
                </a:highlight>
              </a:rPr>
              <a:t>backpropagation</a:t>
            </a:r>
            <a:r>
              <a:rPr lang="en-GB" dirty="0"/>
              <a:t> + </a:t>
            </a:r>
            <a:r>
              <a:rPr lang="en-GB" b="1" dirty="0"/>
              <a:t>gradient descent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Compares its prediction with the correct answer.</a:t>
            </a:r>
          </a:p>
          <a:p>
            <a:pPr lvl="1"/>
            <a:r>
              <a:rPr lang="en-GB" dirty="0"/>
              <a:t>Adjusts weights </a:t>
            </a:r>
            <a:r>
              <a:rPr lang="en-GB" b="1" dirty="0"/>
              <a:t>a little bit</a:t>
            </a:r>
            <a:r>
              <a:rPr lang="en-GB" dirty="0"/>
              <a:t> to reduce error.</a:t>
            </a:r>
          </a:p>
          <a:p>
            <a:pPr lvl="1"/>
            <a:r>
              <a:rPr lang="en-GB" dirty="0"/>
              <a:t>Repeats this over many examples (</a:t>
            </a:r>
            <a:r>
              <a:rPr lang="en-GB" b="1" dirty="0"/>
              <a:t>training</a:t>
            </a:r>
            <a:r>
              <a:rPr lang="en-GB" dirty="0"/>
              <a:t>).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Like practicing math: make a mistake → learn from it → get better!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AE882-EA92-8748-8738-8E07ADBF0A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68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F49E9-C54C-D4B8-9859-25BEFD2B3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A053E-ECF5-4706-9697-3E79CF145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368" y="2469578"/>
            <a:ext cx="11073384" cy="1066724"/>
          </a:xfrm>
        </p:spPr>
        <p:txBody>
          <a:bodyPr>
            <a:normAutofit/>
          </a:bodyPr>
          <a:lstStyle/>
          <a:p>
            <a:r>
              <a:rPr lang="en-GB" dirty="0"/>
              <a:t>Backpropagation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31355-ACEE-A0CC-892D-832C34927A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35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96C22-1652-31C5-15F9-FA1A2A1F5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Backpropagation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811DA-372F-B7D9-7257-ABF62344B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Backpropagation is the “</a:t>
            </a:r>
            <a:r>
              <a:rPr lang="en-GB" b="1" dirty="0"/>
              <a:t>learning method</a:t>
            </a:r>
            <a:r>
              <a:rPr lang="en-GB" dirty="0"/>
              <a:t>” that teaches a neural network (like an MLP) to get better by fixing its mistakes step by step, from output back to input. Think of it as </a:t>
            </a:r>
            <a:r>
              <a:rPr lang="en-GB" b="1" dirty="0"/>
              <a:t>“learning from errors in reverse”.</a:t>
            </a:r>
            <a:endParaRPr lang="en-GB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Why Do We Need It?</a:t>
            </a:r>
          </a:p>
          <a:p>
            <a:pPr lvl="1"/>
            <a:r>
              <a:rPr lang="en-GB" dirty="0"/>
              <a:t>A neural network starts with </a:t>
            </a:r>
            <a:r>
              <a:rPr lang="en-GB" b="1" dirty="0"/>
              <a:t>random weights</a:t>
            </a:r>
            <a:r>
              <a:rPr lang="en-GB" dirty="0"/>
              <a:t> → makes </a:t>
            </a:r>
            <a:r>
              <a:rPr lang="en-GB" b="1" dirty="0"/>
              <a:t>wrong predictions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We need a way to </a:t>
            </a:r>
            <a:r>
              <a:rPr lang="en-GB" b="1" dirty="0"/>
              <a:t>adjust those weights</a:t>
            </a:r>
            <a:r>
              <a:rPr lang="en-GB" dirty="0"/>
              <a:t> so the network gets smarter.</a:t>
            </a:r>
          </a:p>
          <a:p>
            <a:pPr lvl="1"/>
            <a:r>
              <a:rPr lang="en-GB" b="1" dirty="0">
                <a:highlight>
                  <a:srgbClr val="FFFF00"/>
                </a:highlight>
              </a:rPr>
              <a:t>Backpropagation</a:t>
            </a:r>
            <a:r>
              <a:rPr lang="en-GB" dirty="0">
                <a:highlight>
                  <a:srgbClr val="FFFF00"/>
                </a:highlight>
              </a:rPr>
              <a:t> calculates </a:t>
            </a:r>
            <a:r>
              <a:rPr lang="en-GB" i="1" dirty="0">
                <a:highlight>
                  <a:srgbClr val="FFFF00"/>
                </a:highlight>
              </a:rPr>
              <a:t>how much each weight contributed to the error</a:t>
            </a:r>
            <a:r>
              <a:rPr lang="en-GB" dirty="0">
                <a:highlight>
                  <a:srgbClr val="FFFF00"/>
                </a:highlight>
              </a:rPr>
              <a:t>—so we can fix it!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Goal: </a:t>
            </a:r>
            <a:r>
              <a:rPr lang="en-GB" b="1" dirty="0"/>
              <a:t>Minimize prediction error</a:t>
            </a:r>
            <a:r>
              <a:rPr lang="en-GB" dirty="0"/>
              <a:t> over time.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A65BE-3E27-01FE-B9FF-72059E3A9F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79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20F73-6643-2C77-2191-FA452BB86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E698F-F836-8663-070E-3EE20318A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Backpropagation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FFC91-5482-E156-F9DC-B8A3EF954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077" y="960121"/>
            <a:ext cx="11856523" cy="56366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b="1" dirty="0"/>
              <a:t>How Does It Work? (Step-by-Step)</a:t>
            </a:r>
          </a:p>
          <a:p>
            <a:pPr marL="0" indent="0">
              <a:buNone/>
            </a:pPr>
            <a:r>
              <a:rPr lang="en-GB" b="1" dirty="0"/>
              <a:t>Step 1: Forward Pass</a:t>
            </a:r>
          </a:p>
          <a:p>
            <a:pPr lvl="1"/>
            <a:r>
              <a:rPr lang="en-GB" dirty="0"/>
              <a:t>Input data flows </a:t>
            </a:r>
            <a:r>
              <a:rPr lang="en-GB" b="1" dirty="0"/>
              <a:t>forward</a:t>
            </a:r>
            <a:r>
              <a:rPr lang="en-GB" dirty="0"/>
              <a:t> through the network.</a:t>
            </a:r>
          </a:p>
          <a:p>
            <a:pPr lvl="1"/>
            <a:r>
              <a:rPr lang="en-GB" dirty="0"/>
              <a:t>The network makes a </a:t>
            </a:r>
            <a:r>
              <a:rPr lang="en-GB" b="1" dirty="0"/>
              <a:t>prediction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We compare it to the </a:t>
            </a:r>
            <a:r>
              <a:rPr lang="en-GB" b="1" dirty="0"/>
              <a:t>true answer</a:t>
            </a:r>
            <a:r>
              <a:rPr lang="en-GB" dirty="0"/>
              <a:t> → calculate </a:t>
            </a:r>
            <a:r>
              <a:rPr lang="en-GB" b="1" dirty="0"/>
              <a:t>error</a:t>
            </a:r>
            <a:r>
              <a:rPr lang="en-GB" dirty="0"/>
              <a:t> (e.g., using Mean Squared Error or Cross-Entropy).</a:t>
            </a:r>
          </a:p>
          <a:p>
            <a:pPr marL="0" indent="0">
              <a:buNone/>
            </a:pPr>
            <a:r>
              <a:rPr lang="en-GB" dirty="0"/>
              <a:t>Example: True label = “Cat” → Network says “Dog” → </a:t>
            </a:r>
            <a:r>
              <a:rPr lang="en-GB" b="1" dirty="0"/>
              <a:t>Big error!</a:t>
            </a:r>
            <a:endParaRPr lang="en-GB" dirty="0"/>
          </a:p>
          <a:p>
            <a:pPr marL="0" indent="0">
              <a:buNone/>
            </a:pPr>
            <a:endParaRPr lang="en-GB" sz="1200" dirty="0"/>
          </a:p>
          <a:p>
            <a:pPr marL="0" indent="0">
              <a:buNone/>
            </a:pPr>
            <a:r>
              <a:rPr lang="en-GB" b="1" dirty="0"/>
              <a:t>Step 2: Backward Pass (Backpropagation!)</a:t>
            </a:r>
          </a:p>
          <a:p>
            <a:pPr lvl="1"/>
            <a:r>
              <a:rPr lang="en-GB" dirty="0"/>
              <a:t>The error is sent </a:t>
            </a:r>
            <a:r>
              <a:rPr lang="en-GB" b="1" dirty="0"/>
              <a:t>backward</a:t>
            </a:r>
            <a:r>
              <a:rPr lang="en-GB" dirty="0"/>
              <a:t> through the network.</a:t>
            </a:r>
          </a:p>
          <a:p>
            <a:pPr lvl="1"/>
            <a:r>
              <a:rPr lang="en-GB" dirty="0"/>
              <a:t>Using </a:t>
            </a:r>
            <a:r>
              <a:rPr lang="en-GB" b="1" dirty="0"/>
              <a:t>calculus (chain rule)</a:t>
            </a:r>
            <a:r>
              <a:rPr lang="en-GB" dirty="0"/>
              <a:t>, </a:t>
            </a:r>
          </a:p>
          <a:p>
            <a:pPr marL="457200" lvl="1" indent="0">
              <a:buNone/>
            </a:pPr>
            <a:r>
              <a:rPr lang="en-GB" dirty="0"/>
              <a:t>it computes:</a:t>
            </a:r>
          </a:p>
          <a:p>
            <a:pPr lvl="1"/>
            <a:r>
              <a:rPr lang="en-GB" b="1" dirty="0"/>
              <a:t>“How much did each weight cause this error?” </a:t>
            </a:r>
            <a:r>
              <a:rPr lang="en-GB" dirty="0"/>
              <a:t>→ This is called the </a:t>
            </a:r>
            <a:r>
              <a:rPr lang="en-GB" b="1" dirty="0"/>
              <a:t>gradient</a:t>
            </a:r>
            <a:r>
              <a:rPr lang="en-GB" dirty="0"/>
              <a:t> (or partial derivative).</a:t>
            </a:r>
          </a:p>
          <a:p>
            <a:pPr marL="0" indent="0">
              <a:buNone/>
            </a:pPr>
            <a:r>
              <a:rPr lang="en-GB" dirty="0"/>
              <a:t>These gradients tell us:</a:t>
            </a:r>
          </a:p>
          <a:p>
            <a:pPr lvl="1"/>
            <a:r>
              <a:rPr lang="en-GB" dirty="0"/>
              <a:t>Which weights to </a:t>
            </a:r>
            <a:r>
              <a:rPr lang="en-GB" b="1" dirty="0"/>
              <a:t>increase</a:t>
            </a:r>
            <a:endParaRPr lang="en-GB" dirty="0"/>
          </a:p>
          <a:p>
            <a:pPr lvl="1"/>
            <a:r>
              <a:rPr lang="en-GB" dirty="0"/>
              <a:t>Which weights to </a:t>
            </a:r>
            <a:r>
              <a:rPr lang="en-GB" b="1" dirty="0"/>
              <a:t>decrease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50D92-B9D1-CBEA-8191-FCF7380A7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82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0EB42-7FB3-CA50-F412-0001127E3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1193-FE2D-E2E6-1989-4CE292DA9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Backpropagation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673C6-1412-7F25-2C09-0D614C53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Step 3: Update Weights</a:t>
            </a:r>
          </a:p>
          <a:p>
            <a:r>
              <a:rPr lang="en-GB" dirty="0"/>
              <a:t>Use an optimizer (like </a:t>
            </a:r>
            <a:r>
              <a:rPr lang="en-GB" b="1" dirty="0"/>
              <a:t>Gradient Descent</a:t>
            </a:r>
            <a:r>
              <a:rPr lang="en-GB" dirty="0"/>
              <a:t>) to </a:t>
            </a:r>
            <a:r>
              <a:rPr lang="en-GB" b="1" dirty="0"/>
              <a:t>adjust weights</a:t>
            </a:r>
            <a:r>
              <a:rPr lang="en-GB" dirty="0"/>
              <a:t>:</a:t>
            </a:r>
          </a:p>
          <a:p>
            <a:pPr marL="0" indent="0" fontAlgn="ctr">
              <a:buNone/>
            </a:pPr>
            <a:r>
              <a:rPr lang="en-GB" dirty="0"/>
              <a:t>	</a:t>
            </a:r>
            <a:r>
              <a:rPr lang="en-GB" dirty="0">
                <a:solidFill>
                  <a:srgbClr val="EE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New Weight = Old Weight – (Learning Rate × Gradient)</a:t>
            </a:r>
          </a:p>
          <a:p>
            <a:pPr fontAlgn="ctr"/>
            <a:endParaRPr lang="en-GB" b="1" dirty="0"/>
          </a:p>
          <a:p>
            <a:pPr fontAlgn="ctr"/>
            <a:r>
              <a:rPr lang="en-GB" b="1" dirty="0"/>
              <a:t>Learning rate</a:t>
            </a:r>
            <a:r>
              <a:rPr lang="en-GB" dirty="0"/>
              <a:t>: Controls how big a step to take (too big → overshoot; too small → slow learning).</a:t>
            </a:r>
          </a:p>
          <a:p>
            <a:pPr marL="0" indent="0">
              <a:buNone/>
            </a:pPr>
            <a:r>
              <a:rPr lang="en-GB" dirty="0"/>
              <a:t>		</a:t>
            </a:r>
            <a:r>
              <a:rPr lang="en-GB" dirty="0">
                <a:solidFill>
                  <a:srgbClr val="EE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Small, smart steps → better model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082C0-D7E9-3413-3B93-AA95974FE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9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9996F-E0C0-A58C-66A9-06A9F6D74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5DEA3-3BB0-0675-1780-43FC5AB9D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Backpropagation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A4976-D8B7-4B09-A3D8-9900951C2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Common Misconceptions</a:t>
            </a:r>
          </a:p>
          <a:p>
            <a:pPr lvl="1"/>
            <a:r>
              <a:rPr lang="en-US" dirty="0"/>
              <a:t>“Backpropagation = Neural Network” → No! It’s just the </a:t>
            </a:r>
            <a:r>
              <a:rPr lang="en-US" i="1" dirty="0"/>
              <a:t>learning method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“It updates weights randomly” → No! Updates are </a:t>
            </a:r>
            <a:r>
              <a:rPr lang="en-US" b="1" dirty="0"/>
              <a:t>mathematically precise</a:t>
            </a:r>
            <a:r>
              <a:rPr lang="en-US" dirty="0"/>
              <a:t> based on error.</a:t>
            </a:r>
          </a:p>
          <a:p>
            <a:pPr lvl="1"/>
            <a:r>
              <a:rPr lang="en-US" dirty="0"/>
              <a:t>“It works in one step” → No! Needs </a:t>
            </a:r>
            <a:r>
              <a:rPr lang="en-US" b="1" dirty="0"/>
              <a:t>many iterations (epochs)</a:t>
            </a:r>
            <a:r>
              <a:rPr lang="en-US" dirty="0"/>
              <a:t> to learn well.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Real-Life Analogy: </a:t>
            </a:r>
            <a:r>
              <a:rPr lang="en-GB" dirty="0"/>
              <a:t>Learning to ride a bicycle:</a:t>
            </a:r>
          </a:p>
          <a:p>
            <a:pPr lvl="1"/>
            <a:r>
              <a:rPr lang="en-GB" dirty="0"/>
              <a:t>You fall (error!).</a:t>
            </a:r>
          </a:p>
          <a:p>
            <a:pPr lvl="1"/>
            <a:r>
              <a:rPr lang="en-GB" dirty="0"/>
              <a:t>You think: </a:t>
            </a:r>
            <a:r>
              <a:rPr lang="en-GB" i="1" dirty="0"/>
              <a:t>“Was it my balance? Pedal speed? Steering?”</a:t>
            </a:r>
            <a:r>
              <a:rPr lang="en-GB" dirty="0"/>
              <a:t> (backpropagation).</a:t>
            </a:r>
          </a:p>
          <a:p>
            <a:pPr lvl="1"/>
            <a:r>
              <a:rPr lang="en-GB" dirty="0"/>
              <a:t>Next time, you adjust </a:t>
            </a:r>
            <a:r>
              <a:rPr lang="en-GB" b="1" dirty="0"/>
              <a:t>just the right thing</a:t>
            </a:r>
            <a:r>
              <a:rPr lang="en-GB" dirty="0"/>
              <a:t> (weight update).</a:t>
            </a:r>
          </a:p>
          <a:p>
            <a:pPr lvl="1"/>
            <a:r>
              <a:rPr lang="en-GB" dirty="0"/>
              <a:t>After many tries, you ride smoothly! 🚲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5695CF-FC12-231C-CE04-C1C0242B3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0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89A69-4E71-8E6C-4D9E-3D3FC6BCE4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Activation Functions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902195-711D-B46B-78CB-4A6E753C51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20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E12E-4954-C0AE-6C92-CD0A4F311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Activation Functions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43E6D-0519-5B22-CFA2-9EDC670EB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An activation function decides whether a neuron should “fire” (send a signal) or not—based on its input.</a:t>
            </a:r>
            <a:endParaRPr lang="en-GB" dirty="0"/>
          </a:p>
          <a:p>
            <a:r>
              <a:rPr lang="en-GB" dirty="0"/>
              <a:t>It adds </a:t>
            </a:r>
            <a:r>
              <a:rPr lang="en-GB" b="1" dirty="0"/>
              <a:t>non-linearity</a:t>
            </a:r>
            <a:r>
              <a:rPr lang="en-GB" dirty="0"/>
              <a:t> to the network so it can learn complex patterns (like curves, spirals, or real-world data). Without activation functions, a neural network is just a fancy linear equation—even with 100 layers!</a:t>
            </a:r>
            <a:endParaRPr lang="en-US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Why Do We Need It?</a:t>
            </a:r>
          </a:p>
          <a:p>
            <a:pPr lvl="1"/>
            <a:r>
              <a:rPr lang="en-GB" dirty="0"/>
              <a:t>A neuron computes:   </a:t>
            </a:r>
            <a:r>
              <a:rPr lang="en-GB" b="1" dirty="0">
                <a:highlight>
                  <a:srgbClr val="FFFF00"/>
                </a:highlight>
              </a:rPr>
              <a:t>output = weights × inputs + bias</a:t>
            </a:r>
            <a:r>
              <a:rPr lang="en-GB" dirty="0"/>
              <a:t> → this is </a:t>
            </a:r>
            <a:r>
              <a:rPr lang="en-GB" b="1" dirty="0"/>
              <a:t>linear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But real-world data (images, speech, text) is </a:t>
            </a:r>
            <a:r>
              <a:rPr lang="en-GB" b="1" dirty="0"/>
              <a:t>non-linear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The activation function </a:t>
            </a:r>
            <a:r>
              <a:rPr lang="en-GB" b="1" dirty="0"/>
              <a:t>“squishes” or transforms</a:t>
            </a:r>
            <a:r>
              <a:rPr lang="en-GB" dirty="0"/>
              <a:t> this output into a useful range—and enables learning of complex relationships.</a:t>
            </a:r>
          </a:p>
          <a:p>
            <a:pPr marL="0" indent="0">
              <a:buNone/>
            </a:pPr>
            <a:r>
              <a:rPr lang="en-GB" b="1" dirty="0"/>
              <a:t>Key role</a:t>
            </a:r>
            <a:r>
              <a:rPr lang="en-GB" dirty="0"/>
              <a:t>: Makes neural networks </a:t>
            </a:r>
            <a:r>
              <a:rPr lang="en-GB" b="1" dirty="0"/>
              <a:t>powerful and flexible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A4EC5-D067-B104-10E3-42209530D0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06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6843A-49C7-538F-02C2-0F74B9F1E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B4B7E-83DE-248B-65E5-C1E7150F1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35D5D0-C220-B23F-2C9C-550C0AB73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5" name="Picture 4" descr="3Blue1Brown - But what is a Neural Network?">
            <a:extLst>
              <a:ext uri="{FF2B5EF4-FFF2-40B4-BE49-F238E27FC236}">
                <a16:creationId xmlns:a16="http://schemas.microsoft.com/office/drawing/2014/main" id="{D0F8F2A4-A922-8444-8D10-8670E431BE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30" t="8571" r="5178" b="14000"/>
          <a:stretch>
            <a:fillRect/>
          </a:stretch>
        </p:blipFill>
        <p:spPr>
          <a:xfrm>
            <a:off x="769980" y="1035698"/>
            <a:ext cx="11089230" cy="554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3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28293-8AD6-1303-57A8-8028076FA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Why do we call it “Deep”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6923A-C7B0-709B-C8EA-B55986804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Because the neural network has </a:t>
            </a:r>
            <a:r>
              <a:rPr lang="en-GB" b="1" dirty="0"/>
              <a:t>many hidden layers</a:t>
            </a:r>
            <a:r>
              <a:rPr lang="en-GB" dirty="0"/>
              <a:t> between the input and output.</a:t>
            </a:r>
          </a:p>
          <a:p>
            <a:pPr marL="0" indent="0">
              <a:buNone/>
            </a:pPr>
            <a:r>
              <a:rPr lang="en-GB" b="1" dirty="0"/>
              <a:t>Example:</a:t>
            </a:r>
          </a:p>
          <a:p>
            <a:pPr lvl="1"/>
            <a:r>
              <a:rPr lang="en-GB" b="1" dirty="0">
                <a:highlight>
                  <a:srgbClr val="FFFF00"/>
                </a:highlight>
              </a:rPr>
              <a:t>Input Layer </a:t>
            </a:r>
            <a:r>
              <a:rPr lang="en-GB" dirty="0"/>
              <a:t>→ Hidden Layer 1 → Hidden Layer 2 → Hidden Layer 3 → </a:t>
            </a:r>
            <a:r>
              <a:rPr lang="en-GB" b="1" dirty="0">
                <a:highlight>
                  <a:srgbClr val="FFFF00"/>
                </a:highlight>
              </a:rPr>
              <a:t>Output Layer</a:t>
            </a:r>
          </a:p>
          <a:p>
            <a:pPr lvl="1"/>
            <a:r>
              <a:rPr lang="en-GB" dirty="0"/>
              <a:t>More layers = “Deeper” network.</a:t>
            </a:r>
          </a:p>
          <a:p>
            <a:pPr marL="0" indent="0">
              <a:buNone/>
            </a:pPr>
            <a:r>
              <a:rPr lang="en-GB" dirty="0"/>
              <a:t>Each layer learns something different:</a:t>
            </a:r>
          </a:p>
          <a:p>
            <a:pPr lvl="1"/>
            <a:r>
              <a:rPr lang="en-GB" b="1" dirty="0"/>
              <a:t>Layer 1:</a:t>
            </a:r>
            <a:r>
              <a:rPr lang="en-GB" dirty="0"/>
              <a:t> Detects basic shapes</a:t>
            </a:r>
          </a:p>
          <a:p>
            <a:pPr lvl="1"/>
            <a:r>
              <a:rPr lang="en-GB" b="1" dirty="0"/>
              <a:t>Layer 2:</a:t>
            </a:r>
            <a:r>
              <a:rPr lang="en-GB" dirty="0"/>
              <a:t> Detects edges and patterns</a:t>
            </a:r>
          </a:p>
          <a:p>
            <a:pPr lvl="1"/>
            <a:r>
              <a:rPr lang="en-GB" b="1" dirty="0"/>
              <a:t>Layer 3:</a:t>
            </a:r>
            <a:r>
              <a:rPr lang="en-GB" dirty="0"/>
              <a:t> Recognizes parts of objects</a:t>
            </a:r>
          </a:p>
          <a:p>
            <a:pPr lvl="1"/>
            <a:r>
              <a:rPr lang="en-GB" b="1" dirty="0"/>
              <a:t>Layer 4:</a:t>
            </a:r>
            <a:r>
              <a:rPr lang="en-GB" dirty="0"/>
              <a:t> Recognizes full objects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is why deep learning is extremely powerful in image and speech recognition.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CF98F-9C4A-1ED8-356E-44C38B5C77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8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AD0F6-042A-9264-D433-83FF0710B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2A252-AECE-7CD8-7477-8C306E030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 Activation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EC4794-6F88-6381-A030-4C465F6DFF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1. Sigmoid</a:t>
                </a:r>
              </a:p>
              <a:p>
                <a:pPr lvl="1"/>
                <a:r>
                  <a:rPr lang="en-US" b="1" dirty="0"/>
                  <a:t>Formula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ar-S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SA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ar-SA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S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SA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ar-SA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ar-SA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ar-S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S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ar-SA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ar-SA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ar-SA" dirty="0"/>
              </a:p>
              <a:p>
                <a:pPr lvl="1"/>
                <a:r>
                  <a:rPr lang="en-US" b="1" dirty="0"/>
                  <a:t>Output range</a:t>
                </a:r>
                <a:r>
                  <a:rPr lang="en-US" dirty="0"/>
                  <a:t>: </a:t>
                </a:r>
                <a:r>
                  <a:rPr lang="en-US" dirty="0">
                    <a:highlight>
                      <a:srgbClr val="FFFF00"/>
                    </a:highlight>
                  </a:rPr>
                  <a:t>0 to 1</a:t>
                </a:r>
              </a:p>
              <a:p>
                <a:pPr lvl="1"/>
                <a:r>
                  <a:rPr lang="en-US" b="1" dirty="0"/>
                  <a:t>Looks like</a:t>
                </a:r>
                <a:r>
                  <a:rPr lang="en-US" dirty="0"/>
                  <a:t>: An "S"-shaped curve</a:t>
                </a:r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r>
                  <a:rPr lang="en-US" b="1" dirty="0"/>
                  <a:t>Use case</a:t>
                </a:r>
                <a:r>
                  <a:rPr lang="en-US" dirty="0"/>
                  <a:t>: Good for </a:t>
                </a:r>
                <a:r>
                  <a:rPr lang="en-US" b="1" dirty="0"/>
                  <a:t>binary classification</a:t>
                </a:r>
                <a:r>
                  <a:rPr lang="en-US" dirty="0"/>
                  <a:t> (e.g., spam or not spam)</a:t>
                </a:r>
              </a:p>
              <a:p>
                <a:r>
                  <a:rPr lang="en-US" b="1" dirty="0"/>
                  <a:t>Problem</a:t>
                </a:r>
                <a:r>
                  <a:rPr lang="en-US" dirty="0"/>
                  <a:t>: </a:t>
                </a:r>
                <a:r>
                  <a:rPr lang="en-US" b="1" dirty="0"/>
                  <a:t>Vanishing gradient</a:t>
                </a:r>
                <a:r>
                  <a:rPr lang="en-US" dirty="0"/>
                  <a:t> – gradients become tiny during backprop → slow/no learning in deep nets.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EC4794-6F88-6381-A030-4C465F6DFF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28" t="-1915" r="-10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BCF7B-7C19-9AC4-47C4-59F9C4BFA0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5" name="Picture 4" descr="ml_animated/Ch04ActivationFunctions.ipynb at main · markhliu/ml_animated ·  GitHub">
            <a:extLst>
              <a:ext uri="{FF2B5EF4-FFF2-40B4-BE49-F238E27FC236}">
                <a16:creationId xmlns:a16="http://schemas.microsoft.com/office/drawing/2014/main" id="{ADA4DDD4-AA94-7F4F-72AE-C3DCAD9D7C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041" t="2819" r="3494"/>
          <a:stretch>
            <a:fillRect/>
          </a:stretch>
        </p:blipFill>
        <p:spPr>
          <a:xfrm>
            <a:off x="6587837" y="960121"/>
            <a:ext cx="5421086" cy="394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44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A9B40-03DB-D3B2-BE93-B697923AE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095CD-415C-A4AF-ED83-989484C32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 Activation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C58687-E853-A23D-5BB0-91FBA82D71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2. Tanh (Hyperbolic Tangent)</a:t>
                </a:r>
              </a:p>
              <a:p>
                <a:pPr lvl="1"/>
                <a:r>
                  <a:rPr lang="en-US" b="1" dirty="0"/>
                  <a:t>Formula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tanh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⁡</m:t>
                    </m:r>
                    <m:d>
                      <m:dPr>
                        <m:ctrlPr>
                          <a:rPr lang="ar-S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SA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ar-SA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S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ar-S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S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ar-SA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ar-SA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ar-S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S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ar-SA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ar-SA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ar-S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S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ar-SA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ar-SA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ar-S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S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ar-SA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ar-SA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ar-SA" dirty="0"/>
              </a:p>
              <a:p>
                <a:pPr lvl="1"/>
                <a:r>
                  <a:rPr lang="en-US" b="1" dirty="0"/>
                  <a:t>Output range</a:t>
                </a:r>
                <a:r>
                  <a:rPr lang="en-US" dirty="0"/>
                  <a:t>: </a:t>
                </a:r>
                <a:r>
                  <a:rPr lang="en-US" dirty="0">
                    <a:highlight>
                      <a:srgbClr val="FFFF00"/>
                    </a:highlight>
                  </a:rPr>
                  <a:t>–1 to +1</a:t>
                </a:r>
              </a:p>
              <a:p>
                <a:pPr lvl="1"/>
                <a:r>
                  <a:rPr lang="en-US" b="1" dirty="0"/>
                  <a:t>Looks like</a:t>
                </a:r>
                <a:r>
                  <a:rPr lang="en-US" dirty="0"/>
                  <a:t>: Sigmoid, but centered at zero</a:t>
                </a:r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r>
                  <a:rPr lang="en-US" b="1" dirty="0"/>
                  <a:t>Advantage over Sigmoid</a:t>
                </a:r>
                <a:r>
                  <a:rPr lang="en-US" dirty="0"/>
                  <a:t>: Zero-centered → easier for next layers to learn</a:t>
                </a:r>
              </a:p>
              <a:p>
                <a:r>
                  <a:rPr lang="en-US" b="1" dirty="0"/>
                  <a:t>Still has</a:t>
                </a:r>
                <a:r>
                  <a:rPr lang="en-US" dirty="0"/>
                  <a:t>: Vanishing gradient problem</a:t>
                </a:r>
              </a:p>
              <a:p>
                <a:r>
                  <a:rPr lang="en-US" dirty="0"/>
                  <a:t>Better than sigmoid for hidden layers—but not ideal for deep networks.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C58687-E853-A23D-5BB0-91FBA82D71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28" t="-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01573-CBA6-7747-A9DF-2B9EF02CB6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5" name="Picture 4" descr="LearningWithAmulya P03 - Activation functions | Kaggle">
            <a:extLst>
              <a:ext uri="{FF2B5EF4-FFF2-40B4-BE49-F238E27FC236}">
                <a16:creationId xmlns:a16="http://schemas.microsoft.com/office/drawing/2014/main" id="{25C5C0C0-65FF-64F2-D8D5-AE19C795E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006" y="1044097"/>
            <a:ext cx="5003918" cy="372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13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85920-DFCB-F3D3-341D-890C02B97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l_animated/Ch04ActivationFunctions.ipynb at main · markhliu/ml_animated ·  GitHub">
            <a:extLst>
              <a:ext uri="{FF2B5EF4-FFF2-40B4-BE49-F238E27FC236}">
                <a16:creationId xmlns:a16="http://schemas.microsoft.com/office/drawing/2014/main" id="{683DE402-A4F3-7163-242D-6CBFF9BE6F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79" r="54158"/>
          <a:stretch>
            <a:fillRect/>
          </a:stretch>
        </p:blipFill>
        <p:spPr>
          <a:xfrm>
            <a:off x="7287208" y="1399276"/>
            <a:ext cx="4721715" cy="3646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8CCA8F-C4A8-1424-173D-13DC92AD8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 Activation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6146E6-95EC-B95A-CA1C-364B02579A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3. </a:t>
                </a:r>
                <a:r>
                  <a:rPr lang="en-US" b="1" dirty="0" err="1"/>
                  <a:t>ReLU</a:t>
                </a:r>
                <a:r>
                  <a:rPr lang="en-US" b="1" dirty="0"/>
                  <a:t> (Rectified Linear Unit) → </a:t>
                </a:r>
                <a:r>
                  <a:rPr lang="en-US" b="1" dirty="0">
                    <a:highlight>
                      <a:srgbClr val="FFFF00"/>
                    </a:highlight>
                  </a:rPr>
                  <a:t>Most Popular</a:t>
                </a:r>
                <a:r>
                  <a:rPr lang="en-US" b="1" dirty="0"/>
                  <a:t>!</a:t>
                </a:r>
              </a:p>
              <a:p>
                <a:pPr lvl="1"/>
                <a:r>
                  <a:rPr lang="en-US" b="1" dirty="0"/>
                  <a:t>Formula</a:t>
                </a:r>
                <a:r>
                  <a:rPr lang="en-US" dirty="0"/>
                  <a:t>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 b="0"/>
                      <m:t>ReLU</m:t>
                    </m:r>
                    <m:d>
                      <m:dPr>
                        <m:ctrlPr>
                          <a:rPr lang="ar-S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SA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ar-SA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ar-S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ar-SA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ar-SA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i="1"/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i="1"/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ar-SA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i="1"/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i="1"/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ar-SA" dirty="0"/>
              </a:p>
              <a:p>
                <a:pPr lvl="1"/>
                <a:r>
                  <a:rPr lang="en-US" b="1" dirty="0"/>
                  <a:t>Output range</a:t>
                </a:r>
                <a:r>
                  <a:rPr lang="en-US" dirty="0"/>
                  <a:t>: </a:t>
                </a:r>
                <a:r>
                  <a:rPr lang="en-US" b="1" dirty="0">
                    <a:highlight>
                      <a:srgbClr val="FFFF00"/>
                    </a:highlight>
                  </a:rPr>
                  <a:t>0 to </a:t>
                </a:r>
                <a:r>
                  <a:rPr lang="en-US" sz="3200" b="1" dirty="0">
                    <a:highlight>
                      <a:srgbClr val="FFFF00"/>
                    </a:highlight>
                  </a:rPr>
                  <a:t>∞</a:t>
                </a:r>
              </a:p>
              <a:p>
                <a:pPr lvl="1"/>
                <a:r>
                  <a:rPr lang="en-US" b="1" dirty="0"/>
                  <a:t>Looks like</a:t>
                </a:r>
                <a:r>
                  <a:rPr lang="en-US" dirty="0"/>
                  <a:t>: A right angle (</a:t>
                </a:r>
                <a:r>
                  <a:rPr lang="en-US" b="1" dirty="0"/>
                  <a:t>∟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b="1" dirty="0"/>
                  <a:t>Why it’s great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Fast to compute</a:t>
                </a:r>
              </a:p>
              <a:p>
                <a:pPr lvl="1"/>
                <a:r>
                  <a:rPr lang="en-US" dirty="0"/>
                  <a:t>Solves vanishing gradient (for positive values)</a:t>
                </a:r>
              </a:p>
              <a:p>
                <a:pPr lvl="1"/>
                <a:r>
                  <a:rPr lang="en-US" dirty="0"/>
                  <a:t>Works very well in practice!</a:t>
                </a:r>
              </a:p>
              <a:p>
                <a:endParaRPr lang="en-US" b="1" dirty="0"/>
              </a:p>
              <a:p>
                <a:r>
                  <a:rPr lang="en-US" b="1" dirty="0"/>
                  <a:t>Problem</a:t>
                </a:r>
                <a:r>
                  <a:rPr lang="en-US" dirty="0"/>
                  <a:t>: </a:t>
                </a:r>
                <a:r>
                  <a:rPr lang="en-US" b="1" dirty="0"/>
                  <a:t>“”Dying </a:t>
                </a:r>
                <a:r>
                  <a:rPr lang="en-US" b="1" dirty="0" err="1"/>
                  <a:t>ReLU</a:t>
                </a:r>
                <a:r>
                  <a:rPr lang="en-US" b="1" dirty="0"/>
                  <a:t>”</a:t>
                </a:r>
                <a:r>
                  <a:rPr lang="en-US" dirty="0"/>
                  <a:t> – if input is always negative, neuron stops learning (output = 0 forever)</a:t>
                </a:r>
              </a:p>
              <a:p>
                <a:r>
                  <a:rPr lang="en-US" dirty="0"/>
                  <a:t>Default choice for </a:t>
                </a:r>
                <a:r>
                  <a:rPr lang="en-US" b="1" dirty="0"/>
                  <a:t>hidden layers</a:t>
                </a:r>
                <a:r>
                  <a:rPr lang="en-US" dirty="0"/>
                  <a:t> in most modern networks.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6146E6-95EC-B95A-CA1C-364B02579A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28" t="-2660" r="-10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21498-1550-6F99-117A-240E40D7FC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28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3F242-C351-55E4-03A2-1AD924684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5108A-1255-944C-466D-3D409540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 Activation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423675-0D4D-F0DD-78CF-ED49E7EB45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4. Leaky </a:t>
                </a:r>
                <a:r>
                  <a:rPr lang="en-US" b="1" dirty="0" err="1"/>
                  <a:t>ReLU</a:t>
                </a:r>
                <a:r>
                  <a:rPr lang="en-US" b="1" dirty="0"/>
                  <a:t> (Fixes Dying </a:t>
                </a:r>
                <a:r>
                  <a:rPr lang="en-US" b="1" dirty="0" err="1"/>
                  <a:t>ReLU</a:t>
                </a:r>
                <a:r>
                  <a:rPr lang="en-US" b="1" dirty="0"/>
                  <a:t>)</a:t>
                </a:r>
              </a:p>
              <a:p>
                <a:pPr lvl="1"/>
                <a:r>
                  <a:rPr lang="en-US" b="1" dirty="0"/>
                  <a:t>Formula</a:t>
                </a:r>
                <a:r>
                  <a:rPr lang="en-US" dirty="0"/>
                  <a:t>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/>
                      <m:t>LeakyReLU</m:t>
                    </m:r>
                    <m:d>
                      <m:dPr>
                        <m:ctrlPr>
                          <a:rPr lang="ar-S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SA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ar-SA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ar-S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ar-SA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ar-SA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i="1"/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i="1"/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ar-SA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ar-SA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SA"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  <m:r>
                                <a:rPr lang="ar-SA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i="1"/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i="1"/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ar-SA" dirty="0"/>
              </a:p>
              <a:p>
                <a:pPr lvl="1"/>
                <a:r>
                  <a:rPr lang="en-US" b="1" dirty="0"/>
                  <a:t>Small slope</a:t>
                </a:r>
                <a:r>
                  <a:rPr lang="en-US" dirty="0"/>
                  <a:t> (e.g., 0.01) for negative values → neurons never fully die.</a:t>
                </a:r>
                <a:endParaRPr lang="en-US" b="1" dirty="0"/>
              </a:p>
              <a:p>
                <a:r>
                  <a:rPr lang="en-US" b="1" dirty="0"/>
                  <a:t>Use when</a:t>
                </a:r>
                <a:r>
                  <a:rPr lang="en-US" dirty="0"/>
                  <a:t>: You suspect many dead neurons with </a:t>
                </a:r>
                <a:r>
                  <a:rPr lang="en-US" dirty="0" err="1"/>
                  <a:t>ReLU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423675-0D4D-F0DD-78CF-ED49E7EB45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28" t="-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9895F2-E6DE-3B0C-7022-2F1FBAA32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5" name="Picture 4" descr="Choosing the Right Activation Function in Deep Learning: A Practical  Overview and Comparison | by Okan Yenigün | Python in Plain English">
            <a:extLst>
              <a:ext uri="{FF2B5EF4-FFF2-40B4-BE49-F238E27FC236}">
                <a16:creationId xmlns:a16="http://schemas.microsoft.com/office/drawing/2014/main" id="{F5BC5C53-122D-EDFC-DAF4-C7446F74F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97" y="3736726"/>
            <a:ext cx="12008923" cy="302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2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E7120-839B-6BC4-F48B-511883931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isualizing Softmax | Charlie Lehman">
            <a:extLst>
              <a:ext uri="{FF2B5EF4-FFF2-40B4-BE49-F238E27FC236}">
                <a16:creationId xmlns:a16="http://schemas.microsoft.com/office/drawing/2014/main" id="{A6274780-D4D9-0334-F704-42FC580A3E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989" t="6576" b="8618"/>
          <a:stretch>
            <a:fillRect/>
          </a:stretch>
        </p:blipFill>
        <p:spPr>
          <a:xfrm>
            <a:off x="6279502" y="3300024"/>
            <a:ext cx="5830077" cy="34896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65BB39-888D-9212-7FF9-E38FC2A80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 Activation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93635B-B169-B5D9-BD18-604D77E4A5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3077" y="960121"/>
                <a:ext cx="11825846" cy="573364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5. </a:t>
                </a:r>
                <a:r>
                  <a:rPr lang="en-US" b="1" dirty="0" err="1"/>
                  <a:t>Softmax</a:t>
                </a:r>
                <a:r>
                  <a:rPr lang="en-US" b="1" dirty="0"/>
                  <a:t> (For Output Layer – Multi-class)</a:t>
                </a:r>
              </a:p>
              <a:p>
                <a:pPr lvl="1"/>
                <a:r>
                  <a:rPr lang="en-US" b="1" dirty="0"/>
                  <a:t>Formula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smtClean="0">
                        <a:solidFill>
                          <a:srgbClr val="EE0000"/>
                        </a:solidFill>
                      </a:rPr>
                      <m:t>Softmax</m:t>
                    </m:r>
                    <m:d>
                      <m:dPr>
                        <m:ctrlPr>
                          <a:rPr lang="ar-SA" i="1">
                            <a:solidFill>
                              <a:srgbClr val="EE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SA" i="1">
                                <a:solidFill>
                                  <a:srgbClr val="EE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SA" b="0" i="1">
                                <a:solidFill>
                                  <a:srgbClr val="EE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ar-SA" b="0" i="1">
                                <a:solidFill>
                                  <a:srgbClr val="EE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ar-SA">
                        <a:solidFill>
                          <a:srgbClr val="EE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SA" i="1">
                            <a:solidFill>
                              <a:srgbClr val="EE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ar-SA" i="1">
                                <a:solidFill>
                                  <a:srgbClr val="EE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SA" i="1">
                                <a:solidFill>
                                  <a:srgbClr val="EE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ar-SA" i="1">
                                    <a:solidFill>
                                      <a:srgbClr val="EE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SA" i="1">
                                    <a:solidFill>
                                      <a:srgbClr val="EE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ar-SA" i="1">
                                    <a:solidFill>
                                      <a:srgbClr val="EE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grow m:val="on"/>
                            <m:supHide m:val="on"/>
                            <m:ctrlPr>
                              <a:rPr lang="ar-SA" i="1">
                                <a:solidFill>
                                  <a:srgbClr val="EE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ar-SA" i="1">
                                <a:solidFill>
                                  <a:srgbClr val="EE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ar-SA" i="1">
                                    <a:solidFill>
                                      <a:srgbClr val="EE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ar-SA" i="1">
                                    <a:solidFill>
                                      <a:srgbClr val="EE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ar-SA" i="1">
                                        <a:solidFill>
                                          <a:srgbClr val="EE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SA" i="1">
                                        <a:solidFill>
                                          <a:srgbClr val="EE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ar-SA" i="1">
                                        <a:solidFill>
                                          <a:srgbClr val="EE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ar-SA" dirty="0"/>
              </a:p>
              <a:p>
                <a:pPr lvl="1"/>
                <a:r>
                  <a:rPr lang="en-US" b="1" dirty="0"/>
                  <a:t>Output</a:t>
                </a:r>
                <a:r>
                  <a:rPr lang="en-US" dirty="0"/>
                  <a:t>: A </a:t>
                </a:r>
                <a:r>
                  <a:rPr lang="en-US" b="1" dirty="0"/>
                  <a:t>probability distribution</a:t>
                </a:r>
                <a:r>
                  <a:rPr lang="en-US" dirty="0"/>
                  <a:t> over classes (e.g., Cat: 0.7, Dog: 0.2, Bird: 0.1)</a:t>
                </a:r>
                <a:endParaRPr lang="en-US" b="1" dirty="0"/>
              </a:p>
              <a:p>
                <a:r>
                  <a:rPr lang="en-US" b="1" dirty="0"/>
                  <a:t>Used only in</a:t>
                </a:r>
                <a:r>
                  <a:rPr lang="en-US" dirty="0"/>
                  <a:t>: </a:t>
                </a:r>
                <a:r>
                  <a:rPr lang="en-US" b="1" dirty="0"/>
                  <a:t>Final layer</a:t>
                </a:r>
                <a:r>
                  <a:rPr lang="en-US" dirty="0"/>
                  <a:t> for </a:t>
                </a:r>
                <a:r>
                  <a:rPr lang="en-US" b="1" dirty="0"/>
                  <a:t>multi-class classification</a:t>
                </a:r>
                <a:r>
                  <a:rPr lang="en-US" dirty="0"/>
                  <a:t> (e.g., MNIST digits 0–9). Always pairs with </a:t>
                </a:r>
                <a:r>
                  <a:rPr lang="en-US" b="1" dirty="0"/>
                  <a:t>cross-entropy loss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93635B-B169-B5D9-BD18-604D77E4A5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3077" y="960121"/>
                <a:ext cx="11825846" cy="5733642"/>
              </a:xfrm>
              <a:blipFill>
                <a:blip r:embed="rId3"/>
                <a:stretch>
                  <a:fillRect l="-1031" t="-1915" r="-1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682034-D61D-8CCD-9D88-CF95BC19BF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73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AB219-57D6-874B-A7F0-8D1028CF0F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368" y="2469578"/>
            <a:ext cx="11073384" cy="1655762"/>
          </a:xfrm>
        </p:spPr>
        <p:txBody>
          <a:bodyPr>
            <a:normAutofit fontScale="90000"/>
          </a:bodyPr>
          <a:lstStyle/>
          <a:p>
            <a:r>
              <a:rPr lang="en-US" dirty="0"/>
              <a:t>Python Code to Make a Deep Learning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00D1A9-96DD-725F-9CE6-5777D76B16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4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2D1AA-E47A-3A86-7AB5-1DEF4016C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Simple ANN Model using TensorFlow &amp; </a:t>
            </a:r>
            <a:r>
              <a:rPr lang="en-GB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00D35-00CA-5C7A-AD90-D51A55F4E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 Step 1: Import required libraries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import </a:t>
            </a:r>
            <a:r>
              <a:rPr lang="en-US" dirty="0" err="1">
                <a:latin typeface="Consolas" panose="020B0609020204030204" pitchFamily="49" charset="0"/>
              </a:rPr>
              <a:t>tensorflow</a:t>
            </a:r>
            <a:r>
              <a:rPr lang="en-US" dirty="0">
                <a:latin typeface="Consolas" panose="020B0609020204030204" pitchFamily="49" charset="0"/>
              </a:rPr>
              <a:t> as </a:t>
            </a:r>
            <a:r>
              <a:rPr lang="en-US" dirty="0" err="1">
                <a:latin typeface="Consolas" panose="020B0609020204030204" pitchFamily="49" charset="0"/>
              </a:rPr>
              <a:t>tf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from </a:t>
            </a:r>
            <a:r>
              <a:rPr lang="en-US" dirty="0" err="1">
                <a:latin typeface="Consolas" panose="020B0609020204030204" pitchFamily="49" charset="0"/>
              </a:rPr>
              <a:t>tensorflow.keras.models</a:t>
            </a:r>
            <a:r>
              <a:rPr lang="en-US" dirty="0">
                <a:latin typeface="Consolas" panose="020B0609020204030204" pitchFamily="49" charset="0"/>
              </a:rPr>
              <a:t> import Sequential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from </a:t>
            </a:r>
            <a:r>
              <a:rPr lang="en-US" dirty="0" err="1">
                <a:latin typeface="Consolas" panose="020B0609020204030204" pitchFamily="49" charset="0"/>
              </a:rPr>
              <a:t>tensorflow.keras.layers</a:t>
            </a:r>
            <a:r>
              <a:rPr lang="en-US" dirty="0">
                <a:latin typeface="Consolas" panose="020B0609020204030204" pitchFamily="49" charset="0"/>
              </a:rPr>
              <a:t> import Dense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model = Sequential()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#Step 2: Create a Sequential Model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model.add</a:t>
            </a:r>
            <a:r>
              <a:rPr lang="en-US" dirty="0">
                <a:latin typeface="Consolas" panose="020B0609020204030204" pitchFamily="49" charset="0"/>
              </a:rPr>
              <a:t>(Dense(32, activation='</a:t>
            </a:r>
            <a:r>
              <a:rPr lang="en-US" dirty="0" err="1">
                <a:latin typeface="Consolas" panose="020B0609020204030204" pitchFamily="49" charset="0"/>
              </a:rPr>
              <a:t>relu</a:t>
            </a:r>
            <a:r>
              <a:rPr lang="en-US" dirty="0">
                <a:latin typeface="Consolas" panose="020B0609020204030204" pitchFamily="49" charset="0"/>
              </a:rPr>
              <a:t>', </a:t>
            </a:r>
            <a:r>
              <a:rPr lang="en-US" dirty="0" err="1">
                <a:latin typeface="Consolas" panose="020B0609020204030204" pitchFamily="49" charset="0"/>
              </a:rPr>
              <a:t>input_shape</a:t>
            </a:r>
            <a:r>
              <a:rPr lang="en-US" dirty="0">
                <a:latin typeface="Consolas" panose="020B0609020204030204" pitchFamily="49" charset="0"/>
              </a:rPr>
              <a:t>=(10,)))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#Step 3: Add Input Layer + First Hidden Layer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model.add</a:t>
            </a:r>
            <a:r>
              <a:rPr lang="en-US" dirty="0">
                <a:latin typeface="Consolas" panose="020B0609020204030204" pitchFamily="49" charset="0"/>
              </a:rPr>
              <a:t>(Dense(16, activation='</a:t>
            </a:r>
            <a:r>
              <a:rPr lang="en-US" dirty="0" err="1">
                <a:latin typeface="Consolas" panose="020B0609020204030204" pitchFamily="49" charset="0"/>
              </a:rPr>
              <a:t>relu</a:t>
            </a:r>
            <a:r>
              <a:rPr lang="en-US" dirty="0">
                <a:latin typeface="Consolas" panose="020B0609020204030204" pitchFamily="49" charset="0"/>
              </a:rPr>
              <a:t>'))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#Step 4: Add Second Hidden Layer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model.add</a:t>
            </a:r>
            <a:r>
              <a:rPr lang="en-US" dirty="0">
                <a:latin typeface="Consolas" panose="020B0609020204030204" pitchFamily="49" charset="0"/>
              </a:rPr>
              <a:t>(Dense(8, activation='</a:t>
            </a:r>
            <a:r>
              <a:rPr lang="en-US" dirty="0" err="1">
                <a:latin typeface="Consolas" panose="020B0609020204030204" pitchFamily="49" charset="0"/>
              </a:rPr>
              <a:t>relu</a:t>
            </a:r>
            <a:r>
              <a:rPr lang="en-US" dirty="0">
                <a:latin typeface="Consolas" panose="020B0609020204030204" pitchFamily="49" charset="0"/>
              </a:rPr>
              <a:t>’))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#Step 5: Add Third Hidden Layer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model.add</a:t>
            </a:r>
            <a:r>
              <a:rPr lang="en-US" dirty="0">
                <a:latin typeface="Consolas" panose="020B0609020204030204" pitchFamily="49" charset="0"/>
              </a:rPr>
              <a:t>(Dense(1, activation='sigmoid’))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#Step 6: Add Output Layer #Sigmoid is used for binary classification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model.compile</a:t>
            </a:r>
            <a:r>
              <a:rPr lang="en-US" dirty="0">
                <a:latin typeface="Consolas" panose="020B0609020204030204" pitchFamily="49" charset="0"/>
              </a:rPr>
              <a:t>(optimizer='</a:t>
            </a:r>
            <a:r>
              <a:rPr lang="en-US" dirty="0" err="1">
                <a:latin typeface="Consolas" panose="020B0609020204030204" pitchFamily="49" charset="0"/>
              </a:rPr>
              <a:t>adam</a:t>
            </a:r>
            <a:r>
              <a:rPr lang="en-US" dirty="0">
                <a:latin typeface="Consolas" panose="020B0609020204030204" pitchFamily="49" charset="0"/>
              </a:rPr>
              <a:t>’, loss='</a:t>
            </a:r>
            <a:r>
              <a:rPr lang="en-US" dirty="0" err="1">
                <a:latin typeface="Consolas" panose="020B0609020204030204" pitchFamily="49" charset="0"/>
              </a:rPr>
              <a:t>binary_crossentropy</a:t>
            </a:r>
            <a:r>
              <a:rPr lang="en-US" dirty="0">
                <a:latin typeface="Consolas" panose="020B0609020204030204" pitchFamily="49" charset="0"/>
              </a:rPr>
              <a:t>’, metrics=['accuracy’])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#Step 7: Compile the Model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model.summary</a:t>
            </a:r>
            <a:r>
              <a:rPr lang="en-US" dirty="0"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#Step 8: Display Model Summary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history = </a:t>
            </a:r>
            <a:r>
              <a:rPr lang="en-US" dirty="0" err="1">
                <a:latin typeface="Consolas" panose="020B0609020204030204" pitchFamily="49" charset="0"/>
              </a:rPr>
              <a:t>model.fit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X_train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y_train</a:t>
            </a:r>
            <a:r>
              <a:rPr lang="en-US" dirty="0">
                <a:latin typeface="Consolas" panose="020B0609020204030204" pitchFamily="49" charset="0"/>
              </a:rPr>
              <a:t>, epochs=20, </a:t>
            </a:r>
            <a:r>
              <a:rPr lang="en-US" dirty="0" err="1">
                <a:latin typeface="Consolas" panose="020B0609020204030204" pitchFamily="49" charset="0"/>
              </a:rPr>
              <a:t>batch_size</a:t>
            </a:r>
            <a:r>
              <a:rPr lang="en-US" dirty="0">
                <a:latin typeface="Consolas" panose="020B0609020204030204" pitchFamily="49" charset="0"/>
              </a:rPr>
              <a:t>=8)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#Step 9: Train the ANN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loss, accuracy = </a:t>
            </a:r>
            <a:r>
              <a:rPr lang="en-US" dirty="0" err="1">
                <a:latin typeface="Consolas" panose="020B0609020204030204" pitchFamily="49" charset="0"/>
              </a:rPr>
              <a:t>model.evaluate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X_train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y_train</a:t>
            </a:r>
            <a:r>
              <a:rPr lang="en-US" dirty="0"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#Step 10: Evaluate the Model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print(</a:t>
            </a:r>
            <a:r>
              <a:rPr lang="en-US" dirty="0" err="1">
                <a:latin typeface="Consolas" panose="020B0609020204030204" pitchFamily="49" charset="0"/>
              </a:rPr>
              <a:t>f"Training</a:t>
            </a:r>
            <a:r>
              <a:rPr lang="en-US" dirty="0">
                <a:latin typeface="Consolas" panose="020B0609020204030204" pitchFamily="49" charset="0"/>
              </a:rPr>
              <a:t> Accuracy = {accuracy*100:.2f}%")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18DD6-F6DE-5D7D-818A-85EDF8C68F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92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D6E7A-FCB4-DD6A-B3D6-BAA7FD83C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Simple MLP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B60DE-AC77-F08E-A5A1-F0736A6D6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import </a:t>
            </a:r>
            <a:r>
              <a:rPr lang="en-US" dirty="0" err="1">
                <a:latin typeface="Consolas" panose="020B0609020204030204" pitchFamily="49" charset="0"/>
              </a:rPr>
              <a:t>tensorflow</a:t>
            </a:r>
            <a:r>
              <a:rPr lang="en-US" dirty="0">
                <a:latin typeface="Consolas" panose="020B0609020204030204" pitchFamily="49" charset="0"/>
              </a:rPr>
              <a:t> as </a:t>
            </a:r>
            <a:r>
              <a:rPr lang="en-US" dirty="0" err="1">
                <a:latin typeface="Consolas" panose="020B0609020204030204" pitchFamily="49" charset="0"/>
              </a:rPr>
              <a:t>tf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from </a:t>
            </a:r>
            <a:r>
              <a:rPr lang="en-US" dirty="0" err="1">
                <a:latin typeface="Consolas" panose="020B0609020204030204" pitchFamily="49" charset="0"/>
              </a:rPr>
              <a:t>tensorflow.keras.models</a:t>
            </a:r>
            <a:r>
              <a:rPr lang="en-US" dirty="0">
                <a:latin typeface="Consolas" panose="020B0609020204030204" pitchFamily="49" charset="0"/>
              </a:rPr>
              <a:t> import Sequential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from </a:t>
            </a:r>
            <a:r>
              <a:rPr lang="en-US" dirty="0" err="1">
                <a:latin typeface="Consolas" panose="020B0609020204030204" pitchFamily="49" charset="0"/>
              </a:rPr>
              <a:t>tensorflow.keras.layers</a:t>
            </a:r>
            <a:r>
              <a:rPr lang="en-US" dirty="0">
                <a:latin typeface="Consolas" panose="020B0609020204030204" pitchFamily="49" charset="0"/>
              </a:rPr>
              <a:t> import Dense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 Create a Sequential MLP Model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mlp</a:t>
            </a:r>
            <a:r>
              <a:rPr lang="en-US" dirty="0">
                <a:latin typeface="Consolas" panose="020B0609020204030204" pitchFamily="49" charset="0"/>
              </a:rPr>
              <a:t> = Sequential()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mlp.add</a:t>
            </a:r>
            <a:r>
              <a:rPr lang="en-US" dirty="0">
                <a:latin typeface="Consolas" panose="020B0609020204030204" pitchFamily="49" charset="0"/>
              </a:rPr>
              <a:t>(Dense(64, activation='</a:t>
            </a:r>
            <a:r>
              <a:rPr lang="en-US" dirty="0" err="1">
                <a:latin typeface="Consolas" panose="020B0609020204030204" pitchFamily="49" charset="0"/>
              </a:rPr>
              <a:t>relu</a:t>
            </a:r>
            <a:r>
              <a:rPr lang="en-US" dirty="0">
                <a:latin typeface="Consolas" panose="020B0609020204030204" pitchFamily="49" charset="0"/>
              </a:rPr>
              <a:t>', </a:t>
            </a:r>
            <a:r>
              <a:rPr lang="en-US" dirty="0" err="1">
                <a:latin typeface="Consolas" panose="020B0609020204030204" pitchFamily="49" charset="0"/>
              </a:rPr>
              <a:t>input_shape</a:t>
            </a:r>
            <a:r>
              <a:rPr lang="en-US" dirty="0">
                <a:latin typeface="Consolas" panose="020B0609020204030204" pitchFamily="49" charset="0"/>
              </a:rPr>
              <a:t>=(20,)))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mlp.add</a:t>
            </a:r>
            <a:r>
              <a:rPr lang="en-US" dirty="0">
                <a:latin typeface="Consolas" panose="020B0609020204030204" pitchFamily="49" charset="0"/>
              </a:rPr>
              <a:t>(Dense(32, activation='</a:t>
            </a:r>
            <a:r>
              <a:rPr lang="en-US" dirty="0" err="1">
                <a:latin typeface="Consolas" panose="020B0609020204030204" pitchFamily="49" charset="0"/>
              </a:rPr>
              <a:t>relu</a:t>
            </a:r>
            <a:r>
              <a:rPr lang="en-US" dirty="0">
                <a:latin typeface="Consolas" panose="020B0609020204030204" pitchFamily="49" charset="0"/>
              </a:rPr>
              <a:t>'))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mlp.add</a:t>
            </a:r>
            <a:r>
              <a:rPr lang="en-US" dirty="0">
                <a:latin typeface="Consolas" panose="020B0609020204030204" pitchFamily="49" charset="0"/>
              </a:rPr>
              <a:t>(Dense(16, activation='</a:t>
            </a:r>
            <a:r>
              <a:rPr lang="en-US" dirty="0" err="1">
                <a:latin typeface="Consolas" panose="020B0609020204030204" pitchFamily="49" charset="0"/>
              </a:rPr>
              <a:t>relu</a:t>
            </a:r>
            <a:r>
              <a:rPr lang="en-US" dirty="0">
                <a:latin typeface="Consolas" panose="020B0609020204030204" pitchFamily="49" charset="0"/>
              </a:rPr>
              <a:t>'))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mlp.add</a:t>
            </a:r>
            <a:r>
              <a:rPr lang="en-US" dirty="0">
                <a:latin typeface="Consolas" panose="020B0609020204030204" pitchFamily="49" charset="0"/>
              </a:rPr>
              <a:t>(Dense(1, activation='sigmoid’))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 Output Layer (binary classification)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 Compile the model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mlp.compile</a:t>
            </a:r>
            <a:r>
              <a:rPr lang="en-US" dirty="0">
                <a:latin typeface="Consolas" panose="020B0609020204030204" pitchFamily="49" charset="0"/>
              </a:rPr>
              <a:t>(optimizer='</a:t>
            </a:r>
            <a:r>
              <a:rPr lang="en-US" dirty="0" err="1">
                <a:latin typeface="Consolas" panose="020B0609020204030204" pitchFamily="49" charset="0"/>
              </a:rPr>
              <a:t>adam</a:t>
            </a:r>
            <a:r>
              <a:rPr lang="en-US" dirty="0">
                <a:latin typeface="Consolas" panose="020B0609020204030204" pitchFamily="49" charset="0"/>
              </a:rPr>
              <a:t>’, loss='</a:t>
            </a:r>
            <a:r>
              <a:rPr lang="en-US" dirty="0" err="1">
                <a:latin typeface="Consolas" panose="020B0609020204030204" pitchFamily="49" charset="0"/>
              </a:rPr>
              <a:t>binary_crossentropy</a:t>
            </a:r>
            <a:r>
              <a:rPr lang="en-US" dirty="0">
                <a:latin typeface="Consolas" panose="020B0609020204030204" pitchFamily="49" charset="0"/>
              </a:rPr>
              <a:t>’, metrics=['accuracy'])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mlp.summary</a:t>
            </a:r>
            <a:r>
              <a:rPr lang="en-US" dirty="0">
                <a:latin typeface="Consolas" panose="020B0609020204030204" pitchFamily="49" charset="0"/>
              </a:rPr>
              <a:t>()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 Display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6D3579-5593-F099-FC1F-85F5713787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5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E69BB-5C2A-FD05-CDAE-E6E660CD3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33F4A-E4F2-4B27-593E-6C4A608D9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766" y="960121"/>
            <a:ext cx="7971541" cy="5724764"/>
          </a:xfrm>
        </p:spPr>
        <p:txBody>
          <a:bodyPr>
            <a:normAutofit/>
          </a:bodyPr>
          <a:lstStyle/>
          <a:p>
            <a:endParaRPr lang="en-GB" dirty="0">
              <a:latin typeface="Impact" panose="020B0806030902050204" pitchFamily="34" charset="0"/>
            </a:endParaRPr>
          </a:p>
          <a:p>
            <a:r>
              <a:rPr lang="en-GB" dirty="0">
                <a:latin typeface="Impact" panose="020B0806030902050204" pitchFamily="34" charset="0"/>
              </a:rPr>
              <a:t>Introduction to Deep Learning </a:t>
            </a:r>
          </a:p>
          <a:p>
            <a:r>
              <a:rPr lang="en-GB" dirty="0">
                <a:latin typeface="Impact" panose="020B0806030902050204" pitchFamily="34" charset="0"/>
              </a:rPr>
              <a:t>Introduction to Artificial Neural Networks (ANN)</a:t>
            </a:r>
          </a:p>
          <a:p>
            <a:r>
              <a:rPr lang="en-GB" dirty="0">
                <a:latin typeface="Impact" panose="020B0806030902050204" pitchFamily="34" charset="0"/>
              </a:rPr>
              <a:t>Structure of ANN</a:t>
            </a:r>
          </a:p>
          <a:p>
            <a:r>
              <a:rPr lang="en-GB" dirty="0">
                <a:latin typeface="Impact" panose="020B0806030902050204" pitchFamily="34" charset="0"/>
              </a:rPr>
              <a:t>Neuron and It’s Structure </a:t>
            </a:r>
          </a:p>
          <a:p>
            <a:r>
              <a:rPr lang="en-GB" dirty="0">
                <a:latin typeface="Impact" panose="020B0806030902050204" pitchFamily="34" charset="0"/>
              </a:rPr>
              <a:t>Multi-Layer Perceptron (MLP) and Backpropagation </a:t>
            </a:r>
          </a:p>
          <a:p>
            <a:r>
              <a:rPr lang="en-GB" dirty="0">
                <a:latin typeface="Impact" panose="020B0806030902050204" pitchFamily="34" charset="0"/>
              </a:rPr>
              <a:t>Activation Functions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99CEF2-82BB-4848-61D2-B3208C6350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3898F3-53D0-4600-AC2E-55B5DBF6C672}" type="slidenum">
              <a:rPr lang="en-US" noProof="0" smtClean="0"/>
              <a:pPr/>
              <a:t>58</a:t>
            </a:fld>
            <a:endParaRPr lang="en-US" noProof="0" dirty="0"/>
          </a:p>
        </p:txBody>
      </p:sp>
      <p:pic>
        <p:nvPicPr>
          <p:cNvPr id="4" name="Picture 2" descr="I Have A Question GIFs | Tenor">
            <a:extLst>
              <a:ext uri="{FF2B5EF4-FFF2-40B4-BE49-F238E27FC236}">
                <a16:creationId xmlns:a16="http://schemas.microsoft.com/office/drawing/2014/main" id="{11D9D591-97D8-E034-342C-04C4CF3DA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307" y="1077255"/>
            <a:ext cx="3780293" cy="378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75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D5271-5E87-AB73-B39A-85345BABC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FAE2F9A-93AC-F5D9-1DF8-7C6A85F03F26}"/>
              </a:ext>
            </a:extLst>
          </p:cNvPr>
          <p:cNvSpPr/>
          <p:nvPr/>
        </p:nvSpPr>
        <p:spPr>
          <a:xfrm>
            <a:off x="1174967" y="5827190"/>
            <a:ext cx="98420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noProof="0" dirty="0"/>
              <a:t>If you were taking a </a:t>
            </a:r>
            <a:r>
              <a:rPr lang="en-US" sz="3200" b="1" noProof="0" dirty="0"/>
              <a:t>nap</a:t>
            </a:r>
            <a:r>
              <a:rPr lang="en-US" sz="3200" noProof="0" dirty="0"/>
              <a:t>, </a:t>
            </a:r>
            <a:r>
              <a:rPr lang="en-US" sz="3200" b="1" noProof="0" dirty="0">
                <a:highlight>
                  <a:srgbClr val="00FF00"/>
                </a:highlight>
              </a:rPr>
              <a:t>wake up</a:t>
            </a:r>
            <a:r>
              <a:rPr lang="en-US" sz="3200" noProof="0" dirty="0"/>
              <a:t>… the lecture is over!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A72759-E1E1-46A0-235C-9097038DAA31}"/>
              </a:ext>
            </a:extLst>
          </p:cNvPr>
          <p:cNvSpPr txBox="1"/>
          <p:nvPr/>
        </p:nvSpPr>
        <p:spPr>
          <a:xfrm>
            <a:off x="0" y="-38602"/>
            <a:ext cx="11372850" cy="338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>
              <a:lnSpc>
                <a:spcPct val="107000"/>
              </a:lnSpc>
              <a:spcAft>
                <a:spcPts val="800"/>
              </a:spcAft>
            </a:pPr>
            <a:r>
              <a:rPr lang="en-US" sz="1600" b="1" noProof="0" dirty="0">
                <a:solidFill>
                  <a:srgbClr val="EE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Not included in Syllabus</a:t>
            </a:r>
          </a:p>
        </p:txBody>
      </p:sp>
      <p:pic>
        <p:nvPicPr>
          <p:cNvPr id="2050" name="Picture 2" descr="Bad Student GIFs | Tenor">
            <a:extLst>
              <a:ext uri="{FF2B5EF4-FFF2-40B4-BE49-F238E27FC236}">
                <a16:creationId xmlns:a16="http://schemas.microsoft.com/office/drawing/2014/main" id="{163AA660-EE54-251E-B5C5-07AC4E526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548" y="128130"/>
            <a:ext cx="5699060" cy="569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16BFC8-C11B-BA22-04E9-64205A765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noProof="0" smtClean="0"/>
              <a:pPr/>
              <a:t>59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8681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3A8DD-0947-4A49-221F-7EA9A3F9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Deep Learning Architecture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E063F-5C1E-9940-DB57-427728ED0C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 descr="Dense deep learning architecture. | Download Scientific Diagram">
            <a:extLst>
              <a:ext uri="{FF2B5EF4-FFF2-40B4-BE49-F238E27FC236}">
                <a16:creationId xmlns:a16="http://schemas.microsoft.com/office/drawing/2014/main" id="{E3B689C4-8165-4FB7-27D8-6135A14D0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323" y="954760"/>
            <a:ext cx="8350897" cy="585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04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0B203-DA35-2C0B-E86E-DAA5E005E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E5BD8-1EC9-C838-B0D8-10ABAD6DD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077" y="118517"/>
            <a:ext cx="11825846" cy="689708"/>
          </a:xfrm>
        </p:spPr>
        <p:txBody>
          <a:bodyPr>
            <a:normAutofit fontScale="90000"/>
          </a:bodyPr>
          <a:lstStyle/>
          <a:p>
            <a:r>
              <a:rPr lang="en-GB" dirty="0"/>
              <a:t>Deep Learning Architecture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8A80231-C3C9-36FA-CA14-3B93F38B1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078" y="960121"/>
            <a:ext cx="2420164" cy="5733642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Link</a:t>
            </a:r>
            <a:r>
              <a:rPr lang="en-GB" dirty="0"/>
              <a:t>: </a:t>
            </a:r>
            <a:r>
              <a:rPr lang="en-GB" dirty="0">
                <a:hlinkClick r:id="rId2"/>
              </a:rPr>
              <a:t>8 Deep Learning Architectures Data Scientists Must Master</a:t>
            </a:r>
            <a:r>
              <a:rPr lang="en-GB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07078-6928-69E5-8F49-87897BB938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19823" y="6445378"/>
            <a:ext cx="1689100" cy="365125"/>
          </a:xfrm>
        </p:spPr>
        <p:txBody>
          <a:bodyPr/>
          <a:lstStyle/>
          <a:p>
            <a:fld id="{7472CE09-311C-4CDB-87AD-5FE14EBCB3AD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BF8560-02FE-08AB-962B-C25E5699A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943" y="968703"/>
            <a:ext cx="9620134" cy="577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7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6F3A3-7978-4B06-E40E-8C69A2014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Does Deep Learning Work?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0D01C-AEFA-97BA-0796-EE6617843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Deep Learning works in 3 steps:</a:t>
            </a:r>
          </a:p>
          <a:p>
            <a:pPr marL="0" indent="0">
              <a:buNone/>
            </a:pPr>
            <a:r>
              <a:rPr lang="en-GB" b="1" dirty="0"/>
              <a:t>Step 1 — Input Data: </a:t>
            </a:r>
            <a:r>
              <a:rPr lang="en-GB" dirty="0"/>
              <a:t>You give the model some data:</a:t>
            </a:r>
          </a:p>
          <a:p>
            <a:pPr lvl="1"/>
            <a:r>
              <a:rPr lang="en-GB" dirty="0"/>
              <a:t>A picture</a:t>
            </a:r>
          </a:p>
          <a:p>
            <a:pPr lvl="1"/>
            <a:r>
              <a:rPr lang="en-GB" dirty="0"/>
              <a:t>A sentence</a:t>
            </a:r>
          </a:p>
          <a:p>
            <a:pPr lvl="1"/>
            <a:r>
              <a:rPr lang="en-GB" dirty="0"/>
              <a:t>A sound clip</a:t>
            </a:r>
          </a:p>
          <a:p>
            <a:pPr lvl="1"/>
            <a:r>
              <a:rPr lang="en-GB" dirty="0"/>
              <a:t>Sensor values</a:t>
            </a:r>
          </a:p>
          <a:p>
            <a:pPr lvl="1"/>
            <a:r>
              <a:rPr lang="en-GB" dirty="0"/>
              <a:t>etc.</a:t>
            </a:r>
          </a:p>
          <a:p>
            <a:pPr marL="0" indent="0">
              <a:buNone/>
            </a:pPr>
            <a:r>
              <a:rPr lang="en-GB" b="1" dirty="0"/>
              <a:t>Step 2 — Learning Patterns: </a:t>
            </a:r>
            <a:r>
              <a:rPr lang="en-GB" dirty="0"/>
              <a:t>The network tries to find patterns in the data, such as:</a:t>
            </a:r>
          </a:p>
          <a:p>
            <a:pPr lvl="1"/>
            <a:r>
              <a:rPr lang="en-GB" dirty="0"/>
              <a:t>Edges in an image</a:t>
            </a:r>
          </a:p>
          <a:p>
            <a:pPr lvl="1"/>
            <a:r>
              <a:rPr lang="en-GB" dirty="0"/>
              <a:t>Meaning in a sentence</a:t>
            </a:r>
          </a:p>
          <a:p>
            <a:pPr lvl="1"/>
            <a:r>
              <a:rPr lang="en-GB" dirty="0"/>
              <a:t>Trends in numerical data</a:t>
            </a:r>
          </a:p>
          <a:p>
            <a:r>
              <a:rPr lang="en-GB" dirty="0"/>
              <a:t>It adjusts internal connections called </a:t>
            </a:r>
            <a:r>
              <a:rPr lang="en-GB" b="1" dirty="0"/>
              <a:t>weights</a:t>
            </a:r>
            <a:r>
              <a:rPr lang="en-GB" dirty="0"/>
              <a:t> to minimize errors.</a:t>
            </a:r>
          </a:p>
          <a:p>
            <a:pPr marL="0" indent="0">
              <a:buNone/>
            </a:pPr>
            <a:r>
              <a:rPr lang="en-GB" b="1" dirty="0"/>
              <a:t>Step 3 — Output: </a:t>
            </a:r>
            <a:r>
              <a:rPr lang="en-GB" dirty="0"/>
              <a:t>The network gives predictions such as:</a:t>
            </a:r>
          </a:p>
          <a:p>
            <a:pPr lvl="1"/>
            <a:r>
              <a:rPr lang="en-GB" dirty="0"/>
              <a:t>Is this a cat or dog?</a:t>
            </a:r>
          </a:p>
          <a:p>
            <a:pPr lvl="1"/>
            <a:r>
              <a:rPr lang="en-GB" dirty="0"/>
              <a:t>What is the next word?</a:t>
            </a:r>
          </a:p>
          <a:p>
            <a:pPr lvl="1"/>
            <a:r>
              <a:rPr lang="en-GB" dirty="0"/>
              <a:t>What number will come next?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7C4DC8-5609-D570-109D-5862379EBA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94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D4435-4502-B28A-0E64-0FD8DB154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2D552-6344-C25B-607B-69DDFE16C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Applications of Deep Learning</a:t>
            </a:r>
          </a:p>
          <a:p>
            <a:pPr lvl="1"/>
            <a:r>
              <a:rPr lang="en-US" b="1" dirty="0"/>
              <a:t>Self-driving cars</a:t>
            </a:r>
            <a:r>
              <a:rPr lang="en-US" dirty="0"/>
              <a:t>:	Detects roads, lanes, pedestrians</a:t>
            </a:r>
          </a:p>
          <a:p>
            <a:pPr lvl="1"/>
            <a:r>
              <a:rPr lang="en-US" b="1" dirty="0"/>
              <a:t>Face recognition</a:t>
            </a:r>
            <a:r>
              <a:rPr lang="en-US" dirty="0"/>
              <a:t>:	Unlocks your phone using your face</a:t>
            </a:r>
          </a:p>
          <a:p>
            <a:pPr lvl="1"/>
            <a:r>
              <a:rPr lang="en-US" b="1" dirty="0"/>
              <a:t>Google Translate</a:t>
            </a:r>
            <a:r>
              <a:rPr lang="en-US" dirty="0"/>
              <a:t>:	Understands and translates languages</a:t>
            </a:r>
          </a:p>
          <a:p>
            <a:pPr lvl="1"/>
            <a:r>
              <a:rPr lang="en-US" b="1" dirty="0"/>
              <a:t>ChatGPT</a:t>
            </a:r>
            <a:r>
              <a:rPr lang="en-US" dirty="0"/>
              <a:t>:		Understands text and generates responses</a:t>
            </a:r>
          </a:p>
          <a:p>
            <a:pPr lvl="1"/>
            <a:r>
              <a:rPr lang="en-US" b="1" dirty="0"/>
              <a:t>Medical diagnosis</a:t>
            </a:r>
            <a:r>
              <a:rPr lang="en-US" dirty="0"/>
              <a:t>: 	Detects tumors in X-rays or MRI scans</a:t>
            </a:r>
          </a:p>
          <a:p>
            <a:pPr lvl="1"/>
            <a:r>
              <a:rPr lang="en-US" b="1" dirty="0"/>
              <a:t>Voice assistants</a:t>
            </a:r>
            <a:r>
              <a:rPr lang="en-US" dirty="0"/>
              <a:t>: 	Siri, Alexa, Google Assistant speech recognition</a:t>
            </a:r>
          </a:p>
          <a:p>
            <a:pPr marL="0" indent="0">
              <a:buNone/>
            </a:pPr>
            <a:r>
              <a:rPr lang="en-GB" b="1" dirty="0"/>
              <a:t>Why is Deep Learning Important?</a:t>
            </a:r>
          </a:p>
          <a:p>
            <a:pPr marL="0" indent="0">
              <a:buNone/>
            </a:pPr>
            <a:r>
              <a:rPr lang="en-GB" dirty="0"/>
              <a:t>Because it can handle:</a:t>
            </a:r>
          </a:p>
          <a:p>
            <a:pPr lvl="1"/>
            <a:r>
              <a:rPr lang="en-GB" b="1" dirty="0"/>
              <a:t>Large amounts of data</a:t>
            </a:r>
            <a:endParaRPr lang="en-GB" dirty="0"/>
          </a:p>
          <a:p>
            <a:pPr lvl="1"/>
            <a:r>
              <a:rPr lang="en-GB" b="1" dirty="0"/>
              <a:t>Unstructured data</a:t>
            </a:r>
            <a:r>
              <a:rPr lang="en-GB" dirty="0"/>
              <a:t> (images, audio, text)</a:t>
            </a:r>
          </a:p>
          <a:p>
            <a:pPr lvl="1"/>
            <a:r>
              <a:rPr lang="en-GB" b="1" dirty="0"/>
              <a:t>Complex patterns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Traditional machine learning struggles in these situations.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40AF6-96BA-C21B-7D57-863EF089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27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HITEC Color Templete">
      <a:dk1>
        <a:srgbClr val="0F1A1D"/>
      </a:dk1>
      <a:lt1>
        <a:srgbClr val="D6E5EA"/>
      </a:lt1>
      <a:dk2>
        <a:srgbClr val="0F1A1D"/>
      </a:dk2>
      <a:lt2>
        <a:srgbClr val="DBE9F7"/>
      </a:lt2>
      <a:accent1>
        <a:srgbClr val="081726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ustom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5507</TotalTime>
  <Words>3572</Words>
  <Application>Microsoft Office PowerPoint</Application>
  <PresentationFormat>Widescreen</PresentationFormat>
  <Paragraphs>581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Aptos</vt:lpstr>
      <vt:lpstr>Arial</vt:lpstr>
      <vt:lpstr>Cambria Math</vt:lpstr>
      <vt:lpstr>Consolas</vt:lpstr>
      <vt:lpstr>Impact</vt:lpstr>
      <vt:lpstr>Times New Roman</vt:lpstr>
      <vt:lpstr>Office Theme</vt:lpstr>
      <vt:lpstr>CS312 Artificial Intelligence</vt:lpstr>
      <vt:lpstr>Lecture Content</vt:lpstr>
      <vt:lpstr>Deep Learning</vt:lpstr>
      <vt:lpstr>Deep Learning </vt:lpstr>
      <vt:lpstr>Why do we call it “Deep”</vt:lpstr>
      <vt:lpstr>Deep Learning Architecture</vt:lpstr>
      <vt:lpstr>Deep Learning Architecture</vt:lpstr>
      <vt:lpstr>How Does Deep Learning Work?</vt:lpstr>
      <vt:lpstr>Deep Learning</vt:lpstr>
      <vt:lpstr>Difference Between ML and DL</vt:lpstr>
      <vt:lpstr>Types of Neural Networks</vt:lpstr>
      <vt:lpstr>Types of Neural Networks</vt:lpstr>
      <vt:lpstr>Artificial Neural Networks (ANN)</vt:lpstr>
      <vt:lpstr>Artificial Neural Networks (ANN)</vt:lpstr>
      <vt:lpstr>Artificial Neural Networks (ANN)</vt:lpstr>
      <vt:lpstr>How ANN Learns? </vt:lpstr>
      <vt:lpstr>Artificial Neural Networks (ANN)</vt:lpstr>
      <vt:lpstr>Artificial Neural Networks (ANN)</vt:lpstr>
      <vt:lpstr>Structure of an ANN</vt:lpstr>
      <vt:lpstr>Types of Layers in an ANN</vt:lpstr>
      <vt:lpstr>Structure of an ANN</vt:lpstr>
      <vt:lpstr>Structure of an ANN</vt:lpstr>
      <vt:lpstr>Structure of an ANN</vt:lpstr>
      <vt:lpstr>Structure of an ANN</vt:lpstr>
      <vt:lpstr>Structure of an ANN</vt:lpstr>
      <vt:lpstr>Structure of an ANN</vt:lpstr>
      <vt:lpstr>Structure of an ANN</vt:lpstr>
      <vt:lpstr>Structure of Neuron</vt:lpstr>
      <vt:lpstr>Artificial Neuron</vt:lpstr>
      <vt:lpstr>Artificial Neuron</vt:lpstr>
      <vt:lpstr>Structure of Neuron</vt:lpstr>
      <vt:lpstr>Structure of Neuron</vt:lpstr>
      <vt:lpstr>Structure of Neuron</vt:lpstr>
      <vt:lpstr>Structure of Neuron</vt:lpstr>
      <vt:lpstr>Structure of Neuron</vt:lpstr>
      <vt:lpstr>Structure of Neuron</vt:lpstr>
      <vt:lpstr>Multi-Layer Perceptron (MLP)  </vt:lpstr>
      <vt:lpstr>Multi-Layer Perceptron (MLP) </vt:lpstr>
      <vt:lpstr>Multi-Layer Perceptron (MLP) </vt:lpstr>
      <vt:lpstr>Multi-Layer Perceptron (MLP) </vt:lpstr>
      <vt:lpstr>Multi-Layer Perceptron (MLP) </vt:lpstr>
      <vt:lpstr>Backpropagation </vt:lpstr>
      <vt:lpstr>Backpropagation </vt:lpstr>
      <vt:lpstr>Backpropagation </vt:lpstr>
      <vt:lpstr>Backpropagation </vt:lpstr>
      <vt:lpstr>Backpropagation </vt:lpstr>
      <vt:lpstr>Activation Functions </vt:lpstr>
      <vt:lpstr>Activation Functions </vt:lpstr>
      <vt:lpstr>PowerPoint Presentation</vt:lpstr>
      <vt:lpstr>Common Activation Functions</vt:lpstr>
      <vt:lpstr>Common Activation Functions</vt:lpstr>
      <vt:lpstr>Common Activation Functions</vt:lpstr>
      <vt:lpstr>Common Activation Functions</vt:lpstr>
      <vt:lpstr>Common Activation Functions</vt:lpstr>
      <vt:lpstr>Python Code to Make a Deep Learning Model</vt:lpstr>
      <vt:lpstr>Simple ANN Model using TensorFlow &amp; Keras</vt:lpstr>
      <vt:lpstr>Simple MLP Model</vt:lpstr>
      <vt:lpstr>Recap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BS105 - Applied Physics</dc:title>
  <dc:creator>Mubashir Iqbal</dc:creator>
  <cp:lastModifiedBy>Mubashir Iqbal</cp:lastModifiedBy>
  <cp:revision>1029</cp:revision>
  <dcterms:created xsi:type="dcterms:W3CDTF">2025-02-22T18:08:14Z</dcterms:created>
  <dcterms:modified xsi:type="dcterms:W3CDTF">2026-01-21T06:15:55Z</dcterms:modified>
</cp:coreProperties>
</file>